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1901" r:id="rId3"/>
    <p:sldId id="2379" r:id="rId4"/>
    <p:sldId id="2380" r:id="rId5"/>
    <p:sldId id="2395" r:id="rId6"/>
    <p:sldId id="2363" r:id="rId7"/>
    <p:sldId id="2369" r:id="rId8"/>
    <p:sldId id="2370" r:id="rId9"/>
    <p:sldId id="2371" r:id="rId10"/>
    <p:sldId id="2372" r:id="rId11"/>
    <p:sldId id="2375" r:id="rId12"/>
    <p:sldId id="2396" r:id="rId13"/>
    <p:sldId id="2374" r:id="rId14"/>
    <p:sldId id="2397" r:id="rId15"/>
    <p:sldId id="2378" r:id="rId16"/>
    <p:sldId id="2377" r:id="rId17"/>
    <p:sldId id="2381" r:id="rId18"/>
    <p:sldId id="2382" r:id="rId19"/>
    <p:sldId id="2383" r:id="rId20"/>
    <p:sldId id="2386" r:id="rId21"/>
    <p:sldId id="2384" r:id="rId22"/>
    <p:sldId id="2398" r:id="rId23"/>
    <p:sldId id="2387" r:id="rId24"/>
    <p:sldId id="2389" r:id="rId25"/>
    <p:sldId id="2388" r:id="rId26"/>
    <p:sldId id="2390" r:id="rId27"/>
    <p:sldId id="2391" r:id="rId28"/>
    <p:sldId id="2392" r:id="rId29"/>
    <p:sldId id="239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B9DF45-AB4C-4901-B75C-B9574077685E}">
          <p14:sldIdLst>
            <p14:sldId id="1901"/>
            <p14:sldId id="2379"/>
            <p14:sldId id="2380"/>
            <p14:sldId id="2395"/>
            <p14:sldId id="2363"/>
            <p14:sldId id="2369"/>
            <p14:sldId id="2370"/>
            <p14:sldId id="2371"/>
            <p14:sldId id="2372"/>
            <p14:sldId id="2375"/>
            <p14:sldId id="2396"/>
            <p14:sldId id="2374"/>
            <p14:sldId id="2397"/>
            <p14:sldId id="2378"/>
            <p14:sldId id="2377"/>
            <p14:sldId id="2381"/>
            <p14:sldId id="2382"/>
            <p14:sldId id="2383"/>
            <p14:sldId id="2386"/>
            <p14:sldId id="2384"/>
            <p14:sldId id="2398"/>
            <p14:sldId id="2387"/>
            <p14:sldId id="2389"/>
            <p14:sldId id="2388"/>
            <p14:sldId id="2390"/>
            <p14:sldId id="2391"/>
            <p14:sldId id="2392"/>
            <p14:sldId id="2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FA7"/>
    <a:srgbClr val="0000CC"/>
    <a:srgbClr val="81D8CF"/>
    <a:srgbClr val="4FA1D9"/>
    <a:srgbClr val="F29000"/>
    <a:srgbClr val="FF9900"/>
    <a:srgbClr val="FFCC00"/>
    <a:srgbClr val="000066"/>
    <a:srgbClr val="000099"/>
    <a:srgbClr val="8EC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3" autoAdjust="0"/>
    <p:restoredTop sz="64716" autoAdjust="0"/>
  </p:normalViewPr>
  <p:slideViewPr>
    <p:cSldViewPr snapToGrid="0">
      <p:cViewPr>
        <p:scale>
          <a:sx n="100" d="100"/>
          <a:sy n="100" d="100"/>
        </p:scale>
        <p:origin x="372" y="-6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4EE6D-5D18-4FB8-9B21-6AB47F99CDE7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2D36D-85BF-4A8B-A057-1EF6C184E1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123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432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defRPr/>
            </a:pPr>
            <a:endParaRPr lang="zh-CN" altLang="en-US" sz="12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0681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159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defRPr/>
            </a:pPr>
            <a:endParaRPr lang="zh-CN" altLang="en-US" sz="12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303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defRPr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6406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defRPr/>
            </a:pPr>
            <a:endParaRPr lang="zh-CN" altLang="en-US" sz="12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978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defRPr/>
            </a:pPr>
            <a:endParaRPr lang="zh-CN" altLang="en-US" sz="12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3028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6069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defRPr/>
            </a:pPr>
            <a:endParaRPr lang="en-US" altLang="zh-CN" sz="1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909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844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685766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zh-CN" sz="1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7759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04899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070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63713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383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0060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0003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52604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75298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3752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111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685766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zh-CN" sz="1200" b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822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6494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defRPr/>
            </a:pPr>
            <a:endParaRPr lang="zh-CN" altLang="en-US" sz="12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283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defRPr/>
            </a:pPr>
            <a:endParaRPr lang="zh-CN" altLang="en-US" sz="12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8329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defRPr/>
            </a:pPr>
            <a:endParaRPr lang="zh-CN" altLang="en-US" sz="12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3193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defRPr/>
            </a:pPr>
            <a:endParaRPr lang="zh-CN" altLang="en-US" sz="12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318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defRPr/>
            </a:pPr>
            <a:endParaRPr lang="zh-CN" altLang="en-US" sz="12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961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887F-8D29-43BA-9D90-F2FE2592D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A0659-85B0-4C19-B28B-C9FC8F77C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D1C9C-4ED1-445C-9F6F-7549607B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FC33E-0A52-40A4-820B-5B2601E0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30C48-8FF5-4499-867B-317A4B638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648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36D9F-B066-4C6F-9CA5-70218C8D3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94E02-6587-43E3-B4F1-2F0D56C82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2F94-BFD2-4175-9C91-D7363D97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F418A-581F-4625-93B9-7285C5CB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76ED-4FCF-4AE1-BD6A-47292A3E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57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84025A-9B43-4E96-B727-146756CBDB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4D5A7D-5300-44BD-A2D7-0B1B7223A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93E49-766C-4EE2-BA72-CD2AEE513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8D9C6-1FA7-4DE0-92E3-3A7443C1B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42E22-3393-471F-993E-D5C4D3BBF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889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887F-8D29-43BA-9D90-F2FE2592D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A0659-85B0-4C19-B28B-C9FC8F77C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D1C9C-4ED1-445C-9F6F-7549607B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FC33E-0A52-40A4-820B-5B2601E0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30C48-8FF5-4499-867B-317A4B638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751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4DCC9-8104-41F7-8711-C1EA2ED51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F8F0-BCBE-4FA6-B093-F094DBC5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9F269-B2CA-4C80-A694-77C85AC42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1A935-73B7-4B32-A2A4-EB55C4E2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37E6-B072-4CEB-B8FA-DD442C92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338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FA5B-2998-46D6-A8B4-5F0C9AB36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2168A-3668-4882-B1F1-77469D06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3A5A7-6D09-4632-B2E3-F5D7E78E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558AF-5C42-49E7-8536-86615B3EE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1A576-3C36-4759-AB66-286E53DD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42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E2CB6-A9E0-400E-9997-A524E6AEC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20B8A-0C2E-4C4E-9AEE-4B7465E45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41122-1D5E-4EB8-8B6D-986EDD95A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A5535-0152-4A42-A79D-B8E5A78B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950EF-A5FE-4E53-ABEA-FA222350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4EB5E-4C62-40CB-831E-9FE293A1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526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9072-8261-49F7-942C-0E4EF4AE9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993F9-E6BF-43A8-A121-A8F06AB4A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44DC7-DC54-4288-9116-73FFED694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D2AE2-8F98-4049-BA3A-F98A9C66A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BC3947-0606-4D04-AF03-664260C76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3D2AF-103A-4050-B6A7-344B3598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F350C-F951-4210-921A-522314F27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FA1546-C7AF-4222-AF95-8AA291A5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700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3ED1-B476-4832-AF73-A30223C4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2D5295-97B3-457D-954C-4498D96B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ED1E3-6554-41B6-A798-C14B0F54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541F7-7B4A-46A3-9A53-566DBE48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9651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D490FD-9DCB-4E7C-AC69-89CDB8A6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FC3D5-2E3F-458E-AFDB-0AB19813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53DAA-A3CB-4BC8-AE95-2EB88F11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576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974DD-C5BA-4F64-A726-32792EA0D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17E9-5579-450F-98FA-90C32E7F4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94310-6D35-4EA7-9C32-1DE03FD89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11E33-9319-4746-BC50-E0BFFFF83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5A196-0549-4106-9AE3-051A582EB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15BF1-9599-48DD-B561-9051833C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155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4DCC9-8104-41F7-8711-C1EA2ED51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F8F0-BCBE-4FA6-B093-F094DBC5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9F269-B2CA-4C80-A694-77C85AC42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1A935-73B7-4B32-A2A4-EB55C4E2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37E6-B072-4CEB-B8FA-DD442C92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115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CC4C-D335-4388-A53B-AD7F32F4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1799CC-C54A-4B31-986F-BE206A9132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BA131-BAB3-4F73-B3BF-D0A910A2A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8150D-B67A-40CA-9BFD-F0FEC2BFE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C2D8E-3266-44E6-B1A4-BE957AF4C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E7050-B0FD-4E63-A2D9-C1B888C66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226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36D9F-B066-4C6F-9CA5-70218C8D3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94E02-6587-43E3-B4F1-2F0D56C82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2F94-BFD2-4175-9C91-D7363D97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F418A-581F-4625-93B9-7285C5CB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76ED-4FCF-4AE1-BD6A-47292A3E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7506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84025A-9B43-4E96-B727-146756CBDB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4D5A7D-5300-44BD-A2D7-0B1B7223A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93E49-766C-4EE2-BA72-CD2AEE513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8D9C6-1FA7-4DE0-92E3-3A7443C1B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42E22-3393-471F-993E-D5C4D3BBF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845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FA5B-2998-46D6-A8B4-5F0C9AB36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2168A-3668-4882-B1F1-77469D06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3A5A7-6D09-4632-B2E3-F5D7E78E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558AF-5C42-49E7-8536-86615B3EE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1A576-3C36-4759-AB66-286E53DD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774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E2CB6-A9E0-400E-9997-A524E6AEC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20B8A-0C2E-4C4E-9AEE-4B7465E45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41122-1D5E-4EB8-8B6D-986EDD95A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A5535-0152-4A42-A79D-B8E5A78B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950EF-A5FE-4E53-ABEA-FA222350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4EB5E-4C62-40CB-831E-9FE293A1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415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9072-8261-49F7-942C-0E4EF4AE9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993F9-E6BF-43A8-A121-A8F06AB4A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44DC7-DC54-4288-9116-73FFED694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D2AE2-8F98-4049-BA3A-F98A9C66A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BC3947-0606-4D04-AF03-664260C76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3D2AF-103A-4050-B6A7-344B3598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F350C-F951-4210-921A-522314F27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FA1546-C7AF-4222-AF95-8AA291A5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739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3ED1-B476-4832-AF73-A30223C4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2D5295-97B3-457D-954C-4498D96B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ED1E3-6554-41B6-A798-C14B0F54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541F7-7B4A-46A3-9A53-566DBE48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736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D490FD-9DCB-4E7C-AC69-89CDB8A6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FC3D5-2E3F-458E-AFDB-0AB19813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53DAA-A3CB-4BC8-AE95-2EB88F11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205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974DD-C5BA-4F64-A726-32792EA0D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17E9-5579-450F-98FA-90C32E7F4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94310-6D35-4EA7-9C32-1DE03FD89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11E33-9319-4746-BC50-E0BFFFF83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5A196-0549-4106-9AE3-051A582EB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15BF1-9599-48DD-B561-9051833C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0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CC4C-D335-4388-A53B-AD7F32F4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1799CC-C54A-4B31-986F-BE206A9132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BA131-BAB3-4F73-B3BF-D0A910A2A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8150D-B67A-40CA-9BFD-F0FEC2BFE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C2D8E-3266-44E6-B1A4-BE957AF4C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E7050-B0FD-4E63-A2D9-C1B888C66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852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2C2EA-B494-40EF-881B-FB5B4645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C729B-A25A-4A52-A0A6-65C703327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7D3E5-38D4-458F-8EA0-8B5E2C704C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16FFB-50D0-4A39-BDE6-18C35D05766F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4ECEF-CB6A-4456-B543-607D8A1FA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CAAC9-C229-4344-897B-B32B7EA1B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36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2C2EA-B494-40EF-881B-FB5B4645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C729B-A25A-4A52-A0A6-65C703327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7D3E5-38D4-458F-8EA0-8B5E2C704C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16FFB-50D0-4A39-BDE6-18C35D05766F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4ECEF-CB6A-4456-B543-607D8A1FA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CAAC9-C229-4344-897B-B32B7EA1B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71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 descr="A picture containing tree, plant&#10;&#10;Description automatically generated">
            <a:extLst>
              <a:ext uri="{FF2B5EF4-FFF2-40B4-BE49-F238E27FC236}">
                <a16:creationId xmlns:a16="http://schemas.microsoft.com/office/drawing/2014/main" id="{CA55A5FF-03DB-4FCE-9071-0160961091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848616" y="891375"/>
            <a:ext cx="6788927" cy="5091695"/>
          </a:xfrm>
          <a:prstGeom prst="heart">
            <a:avLst/>
          </a:prstGeom>
          <a:ln w="1270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4F73810-D0E3-43B0-8B14-7C3CD3241BA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lum bright="5000" contrast="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66466" y="0"/>
            <a:ext cx="3515248" cy="1012561"/>
          </a:xfrm>
          <a:prstGeom prst="rect">
            <a:avLst/>
          </a:prstGeom>
        </p:spPr>
      </p:pic>
      <p:sp>
        <p:nvSpPr>
          <p:cNvPr id="14" name="副标题 4">
            <a:extLst>
              <a:ext uri="{FF2B5EF4-FFF2-40B4-BE49-F238E27FC236}">
                <a16:creationId xmlns:a16="http://schemas.microsoft.com/office/drawing/2014/main" id="{28D640C1-4D0E-4E05-9773-329E49F3AC80}"/>
              </a:ext>
            </a:extLst>
          </p:cNvPr>
          <p:cNvSpPr txBox="1">
            <a:spLocks/>
          </p:cNvSpPr>
          <p:nvPr/>
        </p:nvSpPr>
        <p:spPr>
          <a:xfrm>
            <a:off x="5647605" y="2858457"/>
            <a:ext cx="7158134" cy="558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884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6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9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2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15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97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80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64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M210007B [03]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81A33C74-D993-40EB-B2F9-7C9794CB32FE}"/>
              </a:ext>
            </a:extLst>
          </p:cNvPr>
          <p:cNvSpPr txBox="1">
            <a:spLocks/>
          </p:cNvSpPr>
          <p:nvPr/>
        </p:nvSpPr>
        <p:spPr>
          <a:xfrm>
            <a:off x="5647605" y="4157905"/>
            <a:ext cx="7158134" cy="29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2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5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8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2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Haiming Liu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54B681-1043-4665-ABFF-02F96F61FD5F}"/>
              </a:ext>
            </a:extLst>
          </p:cNvPr>
          <p:cNvSpPr txBox="1">
            <a:spLocks/>
          </p:cNvSpPr>
          <p:nvPr/>
        </p:nvSpPr>
        <p:spPr>
          <a:xfrm>
            <a:off x="5647605" y="4570758"/>
            <a:ext cx="7158134" cy="29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2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5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8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2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CAF9706-F2FE-C649-B151-855D242461C0}" type="datetime2">
              <a:rPr lang="en-US" sz="1800" b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marL="0" marR="0" lvl="0" indent="0" algn="l" defTabSz="685766" rtl="0" eaLnBrk="1" fontAlgn="auto" latinLnBrk="0" hangingPunct="1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Tuesday, May 10, 2022</a:t>
            </a:fld>
            <a:endParaRPr lang="en-US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407478E-CC36-41F7-A313-A97A4659E95B}"/>
              </a:ext>
            </a:extLst>
          </p:cNvPr>
          <p:cNvSpPr txBox="1"/>
          <p:nvPr/>
        </p:nvSpPr>
        <p:spPr>
          <a:xfrm>
            <a:off x="5647605" y="1630802"/>
            <a:ext cx="6292256" cy="1111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软件系统分析与设计</a:t>
            </a:r>
            <a:endParaRPr kumimoji="0" lang="en-US" altLang="zh-CN" sz="3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System Analysis &amp; Design</a:t>
            </a:r>
            <a:endParaRPr kumimoji="0" lang="zh-CN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347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14362D-CFD4-4362-A8C1-4EE5210F9EB2}"/>
              </a:ext>
            </a:extLst>
          </p:cNvPr>
          <p:cNvSpPr txBox="1">
            <a:spLocks noChangeArrowheads="1"/>
          </p:cNvSpPr>
          <p:nvPr/>
        </p:nvSpPr>
        <p:spPr>
          <a:xfrm>
            <a:off x="469683" y="0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r>
              <a:rPr lang="en-US" altLang="zh-CN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(Relationship)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469683" y="1282682"/>
            <a:ext cx="11922342" cy="898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236968" y="1013689"/>
            <a:ext cx="11718064" cy="1467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2400" dirty="0" smtClean="0">
                <a:solidFill>
                  <a:srgbClr val="002FA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基数</a:t>
            </a:r>
            <a:r>
              <a:rPr lang="en-US" altLang="zh-CN" sz="2400" dirty="0">
                <a:solidFill>
                  <a:srgbClr val="002FA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(Cardinality)</a:t>
            </a:r>
            <a:r>
              <a:rPr lang="zh-CN" altLang="en-US" sz="2400" dirty="0">
                <a:solidFill>
                  <a:srgbClr val="002FA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：一个实体相对于另一个实体的某个具体值的最小和最大具体值数量</a:t>
            </a:r>
          </a:p>
        </p:txBody>
      </p:sp>
      <p:sp>
        <p:nvSpPr>
          <p:cNvPr id="11" name="object 9"/>
          <p:cNvSpPr/>
          <p:nvPr/>
        </p:nvSpPr>
        <p:spPr>
          <a:xfrm>
            <a:off x="1345705" y="2027267"/>
            <a:ext cx="8708135" cy="1095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553449" y="3510108"/>
            <a:ext cx="10800274" cy="1467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课程的每个实例都必然存在学生的一个实例吗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学生的每个实例都必然存在课程的一个实例吗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学生的每个实例存在多少个课程实例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课程的每个实例存在多少个学生实例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2945165" y="3274414"/>
            <a:ext cx="7350342" cy="1467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6515091" y="4073981"/>
            <a:ext cx="1047759" cy="631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6554895" y="3510108"/>
            <a:ext cx="836505" cy="5638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5767848" y="5187426"/>
            <a:ext cx="1161590" cy="537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MANY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5767848" y="4630703"/>
            <a:ext cx="1161590" cy="497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MANY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56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6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717143" y="1957353"/>
            <a:ext cx="3054234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实体关系图符号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Entity Relationship Diagram Notations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 Light" panose="020F0302020204030204"/>
              <a:ea typeface="等线 Light" panose="02010600030101010101" pitchFamily="2" charset="-122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7EADDD-4FCB-406C-A492-6A67B3D17811}"/>
              </a:ext>
            </a:extLst>
          </p:cNvPr>
          <p:cNvSpPr txBox="1"/>
          <p:nvPr/>
        </p:nvSpPr>
        <p:spPr>
          <a:xfrm>
            <a:off x="5974080" y="6200447"/>
            <a:ext cx="5920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1D8CF"/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+mn-cs"/>
              </a:rPr>
              <a:t>Chen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+mn-cs"/>
              </a:rPr>
              <a:t>   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+mn-cs"/>
              </a:rPr>
              <a:t>VS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+mn-cs"/>
              </a:rPr>
              <a:t> 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1D8CF"/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+mn-cs"/>
              </a:rPr>
              <a:t>Crow’s Foot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E9472-8C0B-494F-BFE8-52E130662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934" y="426720"/>
            <a:ext cx="2300085" cy="5493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7D47B8-1C74-460B-8071-D00133819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598" y="426720"/>
            <a:ext cx="2638156" cy="54932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B68644-1EC0-4A33-9D4E-E7B65B9AFC95}"/>
              </a:ext>
            </a:extLst>
          </p:cNvPr>
          <p:cNvSpPr/>
          <p:nvPr/>
        </p:nvSpPr>
        <p:spPr>
          <a:xfrm>
            <a:off x="9006840" y="163176"/>
            <a:ext cx="2887980" cy="6601152"/>
          </a:xfrm>
          <a:prstGeom prst="rect">
            <a:avLst/>
          </a:prstGeom>
          <a:noFill/>
          <a:ln w="76200">
            <a:solidFill>
              <a:srgbClr val="81D8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05703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14362D-CFD4-4362-A8C1-4EE5210F9EB2}"/>
              </a:ext>
            </a:extLst>
          </p:cNvPr>
          <p:cNvSpPr txBox="1">
            <a:spLocks noChangeArrowheads="1"/>
          </p:cNvSpPr>
          <p:nvPr/>
        </p:nvSpPr>
        <p:spPr>
          <a:xfrm>
            <a:off x="469683" y="0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r>
              <a:rPr lang="en-US" altLang="zh-CN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(Relationship)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469683" y="1282682"/>
            <a:ext cx="11922342" cy="898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8" y="1203391"/>
            <a:ext cx="11040902" cy="53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6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149768" y="1703530"/>
            <a:ext cx="7077578" cy="442490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2" marR="0" lvl="0" indent="-171442" algn="l" defTabSz="514350" rtl="0" eaLnBrk="1" fontAlgn="auto" latinLnBrk="0" hangingPunct="1">
              <a:lnSpc>
                <a:spcPct val="17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递归关系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(Recursive Relationship)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degree = 1</a:t>
            </a:r>
          </a:p>
          <a:p>
            <a:pPr marL="0" marR="0" lvl="0" indent="0" algn="l" defTabSz="514350" rtl="0" eaLnBrk="1" fontAlgn="auto" latinLnBrk="0" hangingPunct="1">
              <a:lnSpc>
                <a:spcPct val="17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171442" marR="0" lvl="0" indent="-171442" algn="l" defTabSz="514350" rtl="0" eaLnBrk="1" fontAlgn="auto" latinLnBrk="0" hangingPunct="1">
              <a:lnSpc>
                <a:spcPct val="17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二维关系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(Binary Relationship)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degree = 2</a:t>
            </a:r>
          </a:p>
          <a:p>
            <a:pPr marL="171442" marR="0" lvl="0" indent="-171442" algn="l" defTabSz="514350" rtl="0" eaLnBrk="1" fontAlgn="auto" latinLnBrk="0" hangingPunct="1">
              <a:lnSpc>
                <a:spcPct val="17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171442" marR="0" lvl="0" indent="-171442" algn="l" defTabSz="514350" rtl="0" eaLnBrk="1" fontAlgn="auto" latinLnBrk="0" hangingPunct="1">
              <a:lnSpc>
                <a:spcPct val="17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三维关系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(Ternary Relationship)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degree = 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8813643-A2E9-4F1E-A5F8-FA4C752C3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261" y="1162983"/>
            <a:ext cx="2421759" cy="1745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6DA2927-8304-4F89-A39B-CE54C4F93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604" y="3066230"/>
            <a:ext cx="5737860" cy="8497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3BA206-D6C5-45FB-A88E-D335972C7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604" y="4073818"/>
            <a:ext cx="5887628" cy="269717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ADDCB7-BB64-48FE-AE0E-A491A6869E2D}"/>
              </a:ext>
            </a:extLst>
          </p:cNvPr>
          <p:cNvCxnSpPr>
            <a:cxnSpLocks/>
          </p:cNvCxnSpPr>
          <p:nvPr/>
        </p:nvCxnSpPr>
        <p:spPr>
          <a:xfrm>
            <a:off x="-217170" y="3002601"/>
            <a:ext cx="1262634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EE55F9-D78B-4379-8967-AFDEF742996C}"/>
              </a:ext>
            </a:extLst>
          </p:cNvPr>
          <p:cNvCxnSpPr>
            <a:cxnSpLocks/>
          </p:cNvCxnSpPr>
          <p:nvPr/>
        </p:nvCxnSpPr>
        <p:spPr>
          <a:xfrm>
            <a:off x="-217170" y="3993201"/>
            <a:ext cx="1262634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EB14362D-CFD4-4362-A8C1-4EE5210F9EB2}"/>
              </a:ext>
            </a:extLst>
          </p:cNvPr>
          <p:cNvSpPr txBox="1">
            <a:spLocks noChangeArrowheads="1"/>
          </p:cNvSpPr>
          <p:nvPr/>
        </p:nvSpPr>
        <p:spPr>
          <a:xfrm>
            <a:off x="244396" y="-281445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r>
              <a:rPr lang="en-US" altLang="zh-CN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(Relationship)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419000" y="474529"/>
            <a:ext cx="10844077" cy="1467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2400" dirty="0">
                <a:solidFill>
                  <a:srgbClr val="002FA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度数</a:t>
            </a:r>
            <a:r>
              <a:rPr lang="en-US" altLang="zh-CN" sz="2400" dirty="0">
                <a:solidFill>
                  <a:srgbClr val="002FA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(Degree)</a:t>
            </a:r>
            <a:r>
              <a:rPr lang="zh-CN" altLang="en-US" sz="2400" dirty="0">
                <a:solidFill>
                  <a:srgbClr val="002FA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：关系的度数是参与那个关系的实体</a:t>
            </a:r>
            <a:r>
              <a:rPr lang="zh-CN" altLang="en-US" sz="2400" dirty="0" smtClean="0">
                <a:solidFill>
                  <a:srgbClr val="002FA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数量</a:t>
            </a:r>
            <a:endParaRPr lang="zh-CN" altLang="en-US" sz="2400" dirty="0">
              <a:solidFill>
                <a:srgbClr val="002FA7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9504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14362D-CFD4-4362-A8C1-4EE5210F9EB2}"/>
              </a:ext>
            </a:extLst>
          </p:cNvPr>
          <p:cNvSpPr txBox="1">
            <a:spLocks noChangeArrowheads="1"/>
          </p:cNvSpPr>
          <p:nvPr/>
        </p:nvSpPr>
        <p:spPr>
          <a:xfrm>
            <a:off x="469683" y="0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r>
              <a:rPr lang="en-US" altLang="zh-CN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(Relationship)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469683" y="1282682"/>
            <a:ext cx="11922342" cy="898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469683" y="863580"/>
            <a:ext cx="11145228" cy="1467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2400" dirty="0" smtClean="0">
                <a:solidFill>
                  <a:srgbClr val="002FA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外键（</a:t>
            </a:r>
            <a:r>
              <a:rPr lang="en-US" altLang="zh-CN" sz="2400" dirty="0">
                <a:solidFill>
                  <a:srgbClr val="002FA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Foreign Keys</a:t>
            </a:r>
            <a:r>
              <a:rPr lang="zh-CN" altLang="en-US" sz="2400" dirty="0" smtClean="0">
                <a:solidFill>
                  <a:srgbClr val="002FA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）：</a:t>
            </a:r>
            <a:r>
              <a:rPr lang="zh-CN" altLang="en-US" sz="2400" dirty="0">
                <a:solidFill>
                  <a:srgbClr val="002FA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是一个实体的主键，它被复制到另一</a:t>
            </a:r>
            <a:r>
              <a:rPr lang="zh-CN" altLang="en-US" sz="2400" dirty="0" smtClean="0">
                <a:solidFill>
                  <a:srgbClr val="002FA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个实体</a:t>
            </a:r>
            <a:r>
              <a:rPr lang="zh-CN" altLang="en-US" sz="2400" dirty="0">
                <a:solidFill>
                  <a:srgbClr val="002FA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以确定一个关系</a:t>
            </a:r>
            <a:r>
              <a:rPr lang="zh-CN" altLang="en-US" sz="2400" dirty="0" smtClean="0">
                <a:solidFill>
                  <a:srgbClr val="002FA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实例</a:t>
            </a:r>
            <a:endParaRPr lang="zh-CN" altLang="en-US" sz="2400" dirty="0">
              <a:solidFill>
                <a:srgbClr val="002FA7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object 9"/>
          <p:cNvSpPr/>
          <p:nvPr/>
        </p:nvSpPr>
        <p:spPr>
          <a:xfrm>
            <a:off x="1431798" y="2795536"/>
            <a:ext cx="9328403" cy="1536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2286620" y="4219118"/>
            <a:ext cx="1255996" cy="4733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20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父实体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8423685" y="4219118"/>
            <a:ext cx="1255996" cy="4733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20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子实体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43164" y="3975177"/>
            <a:ext cx="2512643" cy="243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30735" y="5273369"/>
            <a:ext cx="11565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父实体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：将一个或多个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属性复制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给另一个实体的数据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实体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，称为孩子。在一对多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中，父级是“一”侧的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实体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7" name="矩形 6"/>
          <p:cNvSpPr/>
          <p:nvPr/>
        </p:nvSpPr>
        <p:spPr>
          <a:xfrm>
            <a:off x="430735" y="5746710"/>
            <a:ext cx="11565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子实体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：从另一个实体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派生一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个或多个属性的数据实体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，称为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父母。在一对多关系中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，孩子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是“多”方的实体。</a:t>
            </a:r>
          </a:p>
        </p:txBody>
      </p:sp>
    </p:spTree>
    <p:extLst>
      <p:ext uri="{BB962C8B-B14F-4D97-AF65-F5344CB8AC3E}">
        <p14:creationId xmlns:p14="http://schemas.microsoft.com/office/powerpoint/2010/main" val="116530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/>
      <p:bldP spid="20" grpId="0"/>
      <p:bldP spid="3" grpId="0" animBg="1"/>
      <p:bldP spid="2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9"/>
          <p:cNvSpPr/>
          <p:nvPr/>
        </p:nvSpPr>
        <p:spPr>
          <a:xfrm>
            <a:off x="1568261" y="1923305"/>
            <a:ext cx="9328403" cy="1536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14362D-CFD4-4362-A8C1-4EE5210F9EB2}"/>
              </a:ext>
            </a:extLst>
          </p:cNvPr>
          <p:cNvSpPr txBox="1">
            <a:spLocks noChangeArrowheads="1"/>
          </p:cNvSpPr>
          <p:nvPr/>
        </p:nvSpPr>
        <p:spPr>
          <a:xfrm>
            <a:off x="469683" y="0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r>
              <a:rPr lang="en-US" altLang="zh-CN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(Relationship)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469683" y="1282682"/>
            <a:ext cx="11922342" cy="898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720641" y="3737802"/>
            <a:ext cx="11145228" cy="1467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确定性关系</a:t>
            </a:r>
            <a:r>
              <a:rPr lang="en-US" altLang="zh-CN" sz="2000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(Identifying Relationship)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父实体的键也是子实体的主键的一部分的关系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720641" y="1172201"/>
            <a:ext cx="11145228" cy="1467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非确定性关系</a:t>
            </a:r>
            <a:r>
              <a:rPr lang="en-US" altLang="zh-CN" sz="2000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en-US" altLang="zh-CN" sz="2000" dirty="0" err="1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Nonidentifying</a:t>
            </a:r>
            <a:r>
              <a:rPr lang="en-US" altLang="zh-CN" sz="2000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Relationship</a:t>
            </a:r>
            <a:r>
              <a:rPr lang="en-US" altLang="zh-CN" sz="2000" dirty="0" smtClean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zh-CN" altLang="en-US" sz="2000" dirty="0" smtClean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参与关系的实体都有各自的独立主键的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关系，是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一个实体的多个实例与另一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个实体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的多个实例相关联的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关系。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bject 9"/>
          <p:cNvSpPr/>
          <p:nvPr/>
        </p:nvSpPr>
        <p:spPr>
          <a:xfrm>
            <a:off x="2034530" y="4574774"/>
            <a:ext cx="7943087" cy="14538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矩形 6"/>
          <p:cNvSpPr/>
          <p:nvPr/>
        </p:nvSpPr>
        <p:spPr>
          <a:xfrm>
            <a:off x="126841" y="2537511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强（独立）实体</a:t>
            </a:r>
          </a:p>
        </p:txBody>
      </p:sp>
      <p:sp>
        <p:nvSpPr>
          <p:cNvPr id="27" name="矩形 26"/>
          <p:cNvSpPr/>
          <p:nvPr/>
        </p:nvSpPr>
        <p:spPr>
          <a:xfrm>
            <a:off x="11021009" y="2537721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强实体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451820" y="5984490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弱实体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372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23" grpId="0" animBg="1"/>
      <p:bldP spid="7" grpId="0"/>
      <p:bldP spid="27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14362D-CFD4-4362-A8C1-4EE5210F9EB2}"/>
              </a:ext>
            </a:extLst>
          </p:cNvPr>
          <p:cNvSpPr txBox="1">
            <a:spLocks noChangeArrowheads="1"/>
          </p:cNvSpPr>
          <p:nvPr/>
        </p:nvSpPr>
        <p:spPr>
          <a:xfrm>
            <a:off x="469683" y="0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解决非</a:t>
            </a:r>
            <a:r>
              <a:rPr lang="zh-CN" altLang="en-US" sz="3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确定性关系</a:t>
            </a:r>
            <a:endParaRPr lang="en-US" altLang="zh-CN" sz="3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469683" y="1282682"/>
            <a:ext cx="11922342" cy="898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2918244" y="3186647"/>
            <a:ext cx="11145228" cy="1467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通过关联实体解决，所有关联实体都是弱实体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object 10"/>
          <p:cNvSpPr/>
          <p:nvPr/>
        </p:nvSpPr>
        <p:spPr>
          <a:xfrm>
            <a:off x="1618124" y="1119486"/>
            <a:ext cx="7776971" cy="17084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/>
          <p:cNvSpPr/>
          <p:nvPr/>
        </p:nvSpPr>
        <p:spPr>
          <a:xfrm>
            <a:off x="916649" y="4125323"/>
            <a:ext cx="10050779" cy="2054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19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14362D-CFD4-4362-A8C1-4EE5210F9EB2}"/>
              </a:ext>
            </a:extLst>
          </p:cNvPr>
          <p:cNvSpPr txBox="1">
            <a:spLocks noChangeArrowheads="1"/>
          </p:cNvSpPr>
          <p:nvPr/>
        </p:nvSpPr>
        <p:spPr>
          <a:xfrm>
            <a:off x="469683" y="0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解决非</a:t>
            </a:r>
            <a:r>
              <a:rPr lang="zh-CN" altLang="en-US" sz="3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确定性关系</a:t>
            </a:r>
            <a:endParaRPr lang="en-US" altLang="zh-CN" sz="3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469683" y="1282682"/>
            <a:ext cx="11922342" cy="898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4391152" y="2125934"/>
            <a:ext cx="11145228" cy="1467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通过识别基本业务实体来解决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bject 9"/>
          <p:cNvSpPr/>
          <p:nvPr/>
        </p:nvSpPr>
        <p:spPr>
          <a:xfrm>
            <a:off x="2955757" y="923924"/>
            <a:ext cx="6584136" cy="10841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/>
          <p:cNvSpPr/>
          <p:nvPr/>
        </p:nvSpPr>
        <p:spPr>
          <a:xfrm>
            <a:off x="2019684" y="2586131"/>
            <a:ext cx="8428110" cy="1090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9"/>
          <p:cNvSpPr/>
          <p:nvPr/>
        </p:nvSpPr>
        <p:spPr>
          <a:xfrm>
            <a:off x="2111005" y="3874842"/>
            <a:ext cx="8447812" cy="3037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973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14362D-CFD4-4362-A8C1-4EE5210F9EB2}"/>
              </a:ext>
            </a:extLst>
          </p:cNvPr>
          <p:cNvSpPr txBox="1">
            <a:spLocks noChangeArrowheads="1"/>
          </p:cNvSpPr>
          <p:nvPr/>
        </p:nvSpPr>
        <p:spPr>
          <a:xfrm>
            <a:off x="469683" y="0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解决非</a:t>
            </a:r>
            <a:r>
              <a:rPr lang="zh-CN" altLang="en-US" sz="3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确定性关系</a:t>
            </a:r>
            <a:endParaRPr lang="en-US" altLang="zh-CN" sz="3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469683" y="1282682"/>
            <a:ext cx="11922342" cy="898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4282587" y="3128590"/>
            <a:ext cx="11145228" cy="1467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通过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引入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独立的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关系进行分解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bject 9"/>
          <p:cNvSpPr/>
          <p:nvPr/>
        </p:nvSpPr>
        <p:spPr>
          <a:xfrm>
            <a:off x="1468702" y="1225505"/>
            <a:ext cx="9385556" cy="1458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/>
          <p:cNvSpPr/>
          <p:nvPr/>
        </p:nvSpPr>
        <p:spPr>
          <a:xfrm>
            <a:off x="1468702" y="4246297"/>
            <a:ext cx="9254595" cy="1412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455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644638" y="615933"/>
            <a:ext cx="11082624" cy="4401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766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14362D-CFD4-4362-A8C1-4EE5210F9EB2}"/>
              </a:ext>
            </a:extLst>
          </p:cNvPr>
          <p:cNvSpPr txBox="1">
            <a:spLocks noChangeArrowheads="1"/>
          </p:cNvSpPr>
          <p:nvPr/>
        </p:nvSpPr>
        <p:spPr>
          <a:xfrm>
            <a:off x="518802" y="-79738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3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  <a:r>
              <a:rPr lang="en-US" altLang="zh-CN" sz="3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学生信息管理系统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249888" y="941853"/>
            <a:ext cx="11347026" cy="59161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需要存储有关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 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COURSE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LECTURE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ACADEMIC AFFAIRS OFFICER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</a:t>
            </a:r>
            <a:endParaRPr lang="en-US" altLang="zh-CN" sz="1800" b="1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 ID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的值唯一地标识一个学生。当然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COURSE </a:t>
            </a:r>
            <a:r>
              <a:rPr lang="en-US" altLang="zh-CN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的值也唯一一个课程。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LECTURE </a:t>
            </a:r>
            <a:r>
              <a:rPr lang="en-US" altLang="zh-CN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ID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唯一地标识一位讲师，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一门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COURSE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只由一位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LECTURE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讲授</a:t>
            </a:r>
            <a:endParaRPr lang="en-US" altLang="zh-CN" sz="1800" b="1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对于一个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 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，我们需要知道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的名字。对于一门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COURSE 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，我们需要知道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COURSE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名称，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COURSE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名称描述和</a:t>
            </a:r>
            <a:r>
              <a:rPr lang="en-US" altLang="zh-CN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COURSE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DEPARTMENT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。对于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LECTURE 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，我们需要知道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LECTURE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的名字，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LECTURE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DEPARTMENT</a:t>
            </a:r>
            <a:endParaRPr lang="en-US" altLang="zh-CN" sz="1800" b="1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</a:t>
            </a:r>
            <a:r>
              <a:rPr lang="en-US" altLang="zh-CN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或多个</a:t>
            </a:r>
            <a:r>
              <a:rPr lang="en-US" altLang="zh-CN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COURSE APPLICATIONS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一门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COURSE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由一个或多个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COURSE </a:t>
            </a:r>
            <a:r>
              <a:rPr lang="en-US" altLang="zh-CN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COURSE </a:t>
            </a:r>
            <a:r>
              <a:rPr lang="en-US" altLang="zh-CN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标识单个</a:t>
            </a:r>
            <a:r>
              <a:rPr lang="en-US" altLang="zh-CN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申请单个</a:t>
            </a:r>
            <a:r>
              <a:rPr lang="en-US" altLang="zh-CN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COURSE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 ID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 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COURSE </a:t>
            </a:r>
            <a:r>
              <a:rPr lang="en-US" altLang="zh-CN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标识课程。它们共同确定了一个且只有一个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COURSE </a:t>
            </a:r>
            <a:r>
              <a:rPr lang="en-US" altLang="zh-CN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LECTURE</a:t>
            </a: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教授零门、一门或多门</a:t>
            </a:r>
            <a:r>
              <a:rPr lang="en-US" altLang="zh-CN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COURSES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等等</a:t>
            </a:r>
            <a:endParaRPr lang="en-US" altLang="zh-CN" sz="1800" b="1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8"/>
          <p:cNvSpPr/>
          <p:nvPr/>
        </p:nvSpPr>
        <p:spPr>
          <a:xfrm>
            <a:off x="7148286" y="1043196"/>
            <a:ext cx="4057424" cy="5203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89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4083702" y="1156515"/>
            <a:ext cx="4214322" cy="5313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软件工程基础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软件生命周期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软件过程模型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软件项目管理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系统分析方法与问题定义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需求分析与需求获取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用例建模与用例描述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数据模型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6857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14362D-CFD4-4362-A8C1-4EE5210F9EB2}"/>
              </a:ext>
            </a:extLst>
          </p:cNvPr>
          <p:cNvSpPr txBox="1">
            <a:spLocks noChangeArrowheads="1"/>
          </p:cNvSpPr>
          <p:nvPr/>
        </p:nvSpPr>
        <p:spPr>
          <a:xfrm>
            <a:off x="4365499" y="45961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课程计划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7717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14362D-CFD4-4362-A8C1-4EE5210F9EB2}"/>
              </a:ext>
            </a:extLst>
          </p:cNvPr>
          <p:cNvSpPr txBox="1">
            <a:spLocks noChangeArrowheads="1"/>
          </p:cNvSpPr>
          <p:nvPr/>
        </p:nvSpPr>
        <p:spPr>
          <a:xfrm>
            <a:off x="193911" y="196274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上下文数据模型 </a:t>
            </a:r>
            <a:endParaRPr lang="en-US" altLang="zh-CN" sz="3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/>
            </a:pPr>
            <a:r>
              <a:rPr lang="en-US" altLang="zh-CN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Context </a:t>
            </a:r>
            <a:r>
              <a:rPr lang="en-US" altLang="zh-CN" sz="3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Model</a:t>
            </a:r>
            <a:endParaRPr lang="en-US" altLang="zh-CN" sz="3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469683" y="1282682"/>
            <a:ext cx="11922342" cy="898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654" y="957714"/>
            <a:ext cx="6460559" cy="536076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54158" y="2074094"/>
            <a:ext cx="4575042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上下文数据模应该包括基本业务实体以及它们之间的自然关系。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关系使用动词短语命名，和实体名称共同组成一个简单的业务语句</a:t>
            </a:r>
          </a:p>
        </p:txBody>
      </p:sp>
    </p:spTree>
    <p:extLst>
      <p:ext uri="{BB962C8B-B14F-4D97-AF65-F5344CB8AC3E}">
        <p14:creationId xmlns:p14="http://schemas.microsoft.com/office/powerpoint/2010/main" val="256472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54FA2D-C020-41B8-8B3B-50BE7E695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60" y="1136152"/>
            <a:ext cx="11373134" cy="57218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1179898" y="-39019"/>
            <a:ext cx="9834827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基于键的数据模型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Key-Based Data Model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37565-044E-4EF6-9468-A53A4D4F1CB6}"/>
              </a:ext>
            </a:extLst>
          </p:cNvPr>
          <p:cNvCxnSpPr>
            <a:cxnSpLocks/>
          </p:cNvCxnSpPr>
          <p:nvPr/>
        </p:nvCxnSpPr>
        <p:spPr>
          <a:xfrm>
            <a:off x="0" y="518616"/>
            <a:ext cx="2380062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6034E9-43B4-4A0B-AB55-68418913EC94}"/>
              </a:ext>
            </a:extLst>
          </p:cNvPr>
          <p:cNvCxnSpPr>
            <a:cxnSpLocks/>
          </p:cNvCxnSpPr>
          <p:nvPr/>
        </p:nvCxnSpPr>
        <p:spPr>
          <a:xfrm>
            <a:off x="9814560" y="518616"/>
            <a:ext cx="237744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C6D7ED9-049B-4C2F-A503-0CE75BEC3FC4}"/>
              </a:ext>
            </a:extLst>
          </p:cNvPr>
          <p:cNvSpPr txBox="1">
            <a:spLocks noChangeAspect="1"/>
          </p:cNvSpPr>
          <p:nvPr/>
        </p:nvSpPr>
        <p:spPr>
          <a:xfrm>
            <a:off x="225188" y="827703"/>
            <a:ext cx="4575789" cy="1054727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34" rtl="0" eaLnBrk="1" fontAlgn="auto" latinLnBrk="0" hangingPunct="1">
              <a:lnSpc>
                <a:spcPts val="33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从父实体向子实体的方向命名关系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810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14362D-CFD4-4362-A8C1-4EE5210F9EB2}"/>
              </a:ext>
            </a:extLst>
          </p:cNvPr>
          <p:cNvSpPr txBox="1">
            <a:spLocks noChangeArrowheads="1"/>
          </p:cNvSpPr>
          <p:nvPr/>
        </p:nvSpPr>
        <p:spPr>
          <a:xfrm>
            <a:off x="251397" y="66894"/>
            <a:ext cx="9095231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3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基于键的</a:t>
            </a:r>
            <a:r>
              <a:rPr lang="zh-CN" altLang="en-US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 </a:t>
            </a:r>
            <a:endParaRPr lang="en-US" altLang="zh-CN" sz="3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/>
            </a:pPr>
            <a:r>
              <a:rPr lang="en-US" altLang="zh-CN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Key-Based </a:t>
            </a:r>
            <a:r>
              <a:rPr lang="en-US" altLang="zh-CN" sz="3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Model</a:t>
            </a:r>
            <a:endParaRPr lang="en-US" altLang="zh-CN" sz="3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469683" y="1282682"/>
            <a:ext cx="11922342" cy="898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520" y="1866411"/>
            <a:ext cx="9363301" cy="506661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923924"/>
            <a:ext cx="630123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从父实体向子实体的方向命名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确定每个实体的主键和替代键，遵循以下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原则：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的值在每个实体实例的生命周期内不应该改变</a:t>
            </a:r>
          </a:p>
          <a:p>
            <a:pPr marL="457200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的值不能为空</a:t>
            </a:r>
          </a:p>
          <a:p>
            <a:pPr marL="457200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必须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进行控制以确保键的值是有效值</a:t>
            </a:r>
          </a:p>
        </p:txBody>
      </p:sp>
    </p:spTree>
    <p:extLst>
      <p:ext uri="{BB962C8B-B14F-4D97-AF65-F5344CB8AC3E}">
        <p14:creationId xmlns:p14="http://schemas.microsoft.com/office/powerpoint/2010/main" val="332802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14362D-CFD4-4362-A8C1-4EE5210F9EB2}"/>
              </a:ext>
            </a:extLst>
          </p:cNvPr>
          <p:cNvSpPr txBox="1">
            <a:spLocks noChangeArrowheads="1"/>
          </p:cNvSpPr>
          <p:nvPr/>
        </p:nvSpPr>
        <p:spPr>
          <a:xfrm>
            <a:off x="52597" y="138007"/>
            <a:ext cx="11922342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3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泛化层次</a:t>
            </a:r>
            <a:r>
              <a:rPr lang="zh-CN" altLang="en-US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  <a:endParaRPr lang="en-US" altLang="zh-CN" sz="3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/>
            </a:pPr>
            <a:r>
              <a:rPr lang="en-US" altLang="zh-CN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Generalized Hierarchies 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469683" y="1282682"/>
            <a:ext cx="11922342" cy="898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6996" y="1184317"/>
            <a:ext cx="107678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对于两个实体，若有几个属性是公共的，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可以提取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这些公共属性到一个实体超类中</a:t>
            </a:r>
          </a:p>
          <a:p>
            <a:pPr marL="457200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(subtype)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继承超类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supertype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超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类是一个实体，其实例存储了一个或多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个实体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子类的公共属性，也称抽象类或父类</a:t>
            </a:r>
          </a:p>
        </p:txBody>
      </p:sp>
      <p:sp>
        <p:nvSpPr>
          <p:cNvPr id="6" name="object 2"/>
          <p:cNvSpPr/>
          <p:nvPr/>
        </p:nvSpPr>
        <p:spPr>
          <a:xfrm>
            <a:off x="2460562" y="3040743"/>
            <a:ext cx="7106412" cy="3066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220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14362D-CFD4-4362-A8C1-4EE5210F9EB2}"/>
              </a:ext>
            </a:extLst>
          </p:cNvPr>
          <p:cNvSpPr txBox="1">
            <a:spLocks noChangeArrowheads="1"/>
          </p:cNvSpPr>
          <p:nvPr/>
        </p:nvSpPr>
        <p:spPr>
          <a:xfrm>
            <a:off x="52597" y="138007"/>
            <a:ext cx="11922342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3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具有完整属性的</a:t>
            </a:r>
            <a:r>
              <a:rPr lang="zh-CN" altLang="en-US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 </a:t>
            </a:r>
            <a:endParaRPr lang="en-US" altLang="zh-CN" sz="3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/>
            </a:pPr>
            <a:r>
              <a:rPr lang="en-US" altLang="zh-CN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sz="3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Fully Attributed Data Model</a:t>
            </a:r>
            <a:endParaRPr lang="en-US" altLang="zh-CN" sz="3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469683" y="1282682"/>
            <a:ext cx="11922342" cy="898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8" y="989359"/>
            <a:ext cx="11227454" cy="567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0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14362D-CFD4-4362-A8C1-4EE5210F9EB2}"/>
              </a:ext>
            </a:extLst>
          </p:cNvPr>
          <p:cNvSpPr txBox="1">
            <a:spLocks noChangeArrowheads="1"/>
          </p:cNvSpPr>
          <p:nvPr/>
        </p:nvSpPr>
        <p:spPr>
          <a:xfrm>
            <a:off x="52597" y="138007"/>
            <a:ext cx="11922342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3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如何构造数据模型</a:t>
            </a:r>
          </a:p>
          <a:p>
            <a:pPr lvl="0">
              <a:defRPr/>
            </a:pPr>
            <a:r>
              <a:rPr lang="en-US" altLang="zh-CN" sz="3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to Construct Data Models</a:t>
            </a:r>
            <a:endParaRPr lang="en-US" altLang="zh-CN" sz="3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469683" y="1282682"/>
            <a:ext cx="11922342" cy="898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11829" y="2030551"/>
            <a:ext cx="76708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构造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上下文数据模型，确立项目范围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绘制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基于键的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泛化层次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构造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一个具有完整属性的数据模型</a:t>
            </a:r>
          </a:p>
        </p:txBody>
      </p:sp>
    </p:spTree>
    <p:extLst>
      <p:ext uri="{BB962C8B-B14F-4D97-AF65-F5344CB8AC3E}">
        <p14:creationId xmlns:p14="http://schemas.microsoft.com/office/powerpoint/2010/main" val="393193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14362D-CFD4-4362-A8C1-4EE5210F9EB2}"/>
              </a:ext>
            </a:extLst>
          </p:cNvPr>
          <p:cNvSpPr txBox="1">
            <a:spLocks noChangeArrowheads="1"/>
          </p:cNvSpPr>
          <p:nvPr/>
        </p:nvSpPr>
        <p:spPr>
          <a:xfrm>
            <a:off x="52597" y="138007"/>
            <a:ext cx="11922342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3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分析数据模型</a:t>
            </a:r>
          </a:p>
          <a:p>
            <a:pPr lvl="0">
              <a:defRPr/>
            </a:pPr>
            <a:r>
              <a:rPr lang="en-US" altLang="zh-CN" sz="3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Analyzing the Data Model</a:t>
            </a:r>
            <a:endParaRPr lang="en-US" altLang="zh-CN" sz="3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469683" y="1282682"/>
            <a:ext cx="11922342" cy="898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07886" y="1406054"/>
            <a:ext cx="1153885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好的数据模型的标准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simple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冗余的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灵活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的，对未来的需求具有可适应性</a:t>
            </a: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规范化（改进数据模型）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第一范式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(1NF)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：实体的所有属性值都是原子值不可再分。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第二范式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(2NF)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：实体的所有非主键属性的值都依赖于主键。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第三范式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(3NF)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：实体的非主键属性的值不依赖于任何其他非主键属性</a:t>
            </a:r>
          </a:p>
        </p:txBody>
      </p:sp>
    </p:spTree>
    <p:extLst>
      <p:ext uri="{BB962C8B-B14F-4D97-AF65-F5344CB8AC3E}">
        <p14:creationId xmlns:p14="http://schemas.microsoft.com/office/powerpoint/2010/main" val="116591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14362D-CFD4-4362-A8C1-4EE5210F9EB2}"/>
              </a:ext>
            </a:extLst>
          </p:cNvPr>
          <p:cNvSpPr txBox="1">
            <a:spLocks noChangeArrowheads="1"/>
          </p:cNvSpPr>
          <p:nvPr/>
        </p:nvSpPr>
        <p:spPr>
          <a:xfrm>
            <a:off x="134829" y="0"/>
            <a:ext cx="11922342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 </a:t>
            </a:r>
            <a:r>
              <a:rPr lang="en-US" altLang="zh-CN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Practice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469683" y="1282682"/>
            <a:ext cx="11922342" cy="898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20686" y="1136533"/>
            <a:ext cx="88035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公寓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业主授权公寓中介出租其公寓。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租户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（租用公寓居住的客户）通过中介租赁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公寓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代理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、承租人和业主签订租赁合同，约定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租赁的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起止日期。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需要考虑业主可以出售公寓或业主可以将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公寓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委托给其他机构等情况。</a:t>
            </a:r>
          </a:p>
        </p:txBody>
      </p:sp>
      <p:sp>
        <p:nvSpPr>
          <p:cNvPr id="6" name="矩形 5"/>
          <p:cNvSpPr/>
          <p:nvPr/>
        </p:nvSpPr>
        <p:spPr>
          <a:xfrm>
            <a:off x="1980546" y="3075525"/>
            <a:ext cx="102114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根据给出的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图和文字描述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，构建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基于键的数据模型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，解决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所有非特定关系。</a:t>
            </a:r>
          </a:p>
        </p:txBody>
      </p:sp>
      <p:sp>
        <p:nvSpPr>
          <p:cNvPr id="8" name="object 10"/>
          <p:cNvSpPr/>
          <p:nvPr/>
        </p:nvSpPr>
        <p:spPr>
          <a:xfrm>
            <a:off x="110182" y="3749757"/>
            <a:ext cx="4221007" cy="9174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763" y="3848100"/>
            <a:ext cx="5829300" cy="28003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961171" y="31082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腾讯文档</a:t>
            </a:r>
            <a:r>
              <a:rPr lang="en-US" altLang="zh-CN" dirty="0"/>
              <a:t>】</a:t>
            </a:r>
            <a:r>
              <a:rPr lang="zh-CN" altLang="en-US" dirty="0"/>
              <a:t>解决所有非特定关系</a:t>
            </a:r>
          </a:p>
          <a:p>
            <a:r>
              <a:rPr lang="en-US" altLang="zh-CN" dirty="0"/>
              <a:t>https://docs.qq.com/form/page/DSGlqQm92ZkF3d3FQ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699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3A644F7-A9D7-499E-9054-3B9D1AD349C4}"/>
              </a:ext>
            </a:extLst>
          </p:cNvPr>
          <p:cNvSpPr txBox="1">
            <a:spLocks/>
          </p:cNvSpPr>
          <p:nvPr/>
        </p:nvSpPr>
        <p:spPr>
          <a:xfrm>
            <a:off x="684152" y="1640911"/>
            <a:ext cx="9619909" cy="5019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34" rtl="0" eaLnBrk="1" fontAlgn="auto" latinLnBrk="0" hangingPunct="1">
              <a:lnSpc>
                <a:spcPct val="15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43E5E-5D08-4E1D-88B6-6476AED0945C}"/>
              </a:ext>
            </a:extLst>
          </p:cNvPr>
          <p:cNvSpPr txBox="1">
            <a:spLocks noChangeArrowheads="1"/>
          </p:cNvSpPr>
          <p:nvPr/>
        </p:nvSpPr>
        <p:spPr>
          <a:xfrm>
            <a:off x="377076" y="641455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本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节内容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Readings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B9142-7A79-4124-9AD2-E79BAA1D93C7}"/>
              </a:ext>
            </a:extLst>
          </p:cNvPr>
          <p:cNvSpPr txBox="1"/>
          <p:nvPr/>
        </p:nvSpPr>
        <p:spPr>
          <a:xfrm>
            <a:off x="110776" y="2052509"/>
            <a:ext cx="11970447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系统分析与设计方法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》</a:t>
            </a:r>
          </a:p>
          <a:p>
            <a:pPr marL="800060" marR="0" lvl="1" indent="-342882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8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章 数据建模与分析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800060" marR="0" lvl="1" indent="-342882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章 数据库设计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关键词：数据建模；实体关系图；非特定关系；上下文数据模型；基于键的数据模型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6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644638" y="615933"/>
            <a:ext cx="11082624" cy="4401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766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14362D-CFD4-4362-A8C1-4EE5210F9EB2}"/>
              </a:ext>
            </a:extLst>
          </p:cNvPr>
          <p:cNvSpPr txBox="1">
            <a:spLocks noChangeArrowheads="1"/>
          </p:cNvSpPr>
          <p:nvPr/>
        </p:nvSpPr>
        <p:spPr>
          <a:xfrm>
            <a:off x="598631" y="137976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数据建模</a:t>
            </a:r>
            <a:endParaRPr lang="en-US" altLang="zh-CN" sz="3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3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</a:t>
            </a:r>
            <a:r>
              <a:rPr lang="en-US" altLang="zh-CN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Modeling</a:t>
            </a:r>
            <a:endParaRPr lang="zh-CN" altLang="en-US" sz="3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1050254" y="2152221"/>
            <a:ext cx="10431429" cy="63338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种组织和记录系统数据的技术，有时也称为数据库</a:t>
            </a:r>
            <a:r>
              <a:rPr lang="zh-CN" altLang="en-US" sz="2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</a:t>
            </a:r>
            <a:endParaRPr lang="en-US" altLang="zh-CN" sz="2800" b="1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关系图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(Entity Relationship Diagram,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ERD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是一种利用 符号记法按照数据描述的实体和关系来刻画数据的数据模型</a:t>
            </a:r>
            <a:endParaRPr lang="en-US" altLang="zh-CN" sz="2800" b="1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270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AC9981-9D15-4D39-91A9-BD001C0F2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273" y="559616"/>
            <a:ext cx="7604102" cy="329989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53E27-7E07-481F-A4D8-0E57F8C0DD01}"/>
              </a:ext>
            </a:extLst>
          </p:cNvPr>
          <p:cNvSpPr txBox="1">
            <a:spLocks noChangeAspect="1"/>
          </p:cNvSpPr>
          <p:nvPr/>
        </p:nvSpPr>
        <p:spPr>
          <a:xfrm>
            <a:off x="667928" y="2105353"/>
            <a:ext cx="7366690" cy="442490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2" marR="0" lvl="0" indent="-171442" algn="l" defTabSz="514350" rtl="0" eaLnBrk="1" fontAlgn="auto" latinLnBrk="0" hangingPunct="1">
              <a:lnSpc>
                <a:spcPct val="17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实体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(Entity)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是我们需要收集和存储数据的一类人、地点、对象、事件或概念。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实体实例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指实体的具体值。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2" marR="0" lvl="0" indent="-171442" algn="l" defTabSz="514350" rtl="0" eaLnBrk="1" fontAlgn="auto" latinLnBrk="0" hangingPunct="1">
              <a:lnSpc>
                <a:spcPct val="17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(Attribute)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实体的描述性性质或特征。 同义词包括要素、性质和域。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2" marR="0" lvl="0" indent="-171442" algn="l" defTabSz="514350" rtl="0" eaLnBrk="1" fontAlgn="auto" latinLnBrk="0" hangingPunct="1">
              <a:lnSpc>
                <a:spcPct val="17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(Relationship)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存在于一个或多个实体之间的业务联系。</a:t>
            </a:r>
            <a:endParaRPr kumimoji="0" lang="zh-CN" altLang="sv-SE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202484" y="559616"/>
            <a:ext cx="10124877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举个栗子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An ERD Example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7197A09-4081-4A5A-BEA0-B5322FCDEF88}"/>
              </a:ext>
            </a:extLst>
          </p:cNvPr>
          <p:cNvSpPr/>
          <p:nvPr/>
        </p:nvSpPr>
        <p:spPr>
          <a:xfrm>
            <a:off x="5264923" y="104331"/>
            <a:ext cx="1512395" cy="736110"/>
          </a:xfrm>
          <a:prstGeom prst="cloudCallout">
            <a:avLst>
              <a:gd name="adj1" fmla="val -49641"/>
              <a:gd name="adj2" fmla="val 4723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实体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A924012B-C0F0-4740-962E-5EE9C6E8F096}"/>
              </a:ext>
            </a:extLst>
          </p:cNvPr>
          <p:cNvSpPr/>
          <p:nvPr/>
        </p:nvSpPr>
        <p:spPr>
          <a:xfrm>
            <a:off x="10625817" y="3968709"/>
            <a:ext cx="1512395" cy="736110"/>
          </a:xfrm>
          <a:prstGeom prst="cloudCallout">
            <a:avLst>
              <a:gd name="adj1" fmla="val -21189"/>
              <a:gd name="adj2" fmla="val -7606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属性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F79DEE53-B702-4E5C-9735-67C1684D0D48}"/>
              </a:ext>
            </a:extLst>
          </p:cNvPr>
          <p:cNvSpPr/>
          <p:nvPr/>
        </p:nvSpPr>
        <p:spPr>
          <a:xfrm>
            <a:off x="8727540" y="55978"/>
            <a:ext cx="1512395" cy="736110"/>
          </a:xfrm>
          <a:prstGeom prst="cloudCallout">
            <a:avLst>
              <a:gd name="adj1" fmla="val 1484"/>
              <a:gd name="adj2" fmla="val 947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关系</a:t>
            </a:r>
          </a:p>
        </p:txBody>
      </p:sp>
    </p:spTree>
    <p:extLst>
      <p:ext uri="{BB962C8B-B14F-4D97-AF65-F5344CB8AC3E}">
        <p14:creationId xmlns:p14="http://schemas.microsoft.com/office/powerpoint/2010/main" val="3053237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644638" y="615933"/>
            <a:ext cx="11082624" cy="4401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766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14362D-CFD4-4362-A8C1-4EE5210F9EB2}"/>
              </a:ext>
            </a:extLst>
          </p:cNvPr>
          <p:cNvSpPr txBox="1">
            <a:spLocks noChangeArrowheads="1"/>
          </p:cNvSpPr>
          <p:nvPr/>
        </p:nvSpPr>
        <p:spPr>
          <a:xfrm>
            <a:off x="598631" y="137976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</a:t>
            </a:r>
            <a:r>
              <a:rPr lang="en-US" altLang="zh-CN" sz="3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(Entity)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598631" y="1539263"/>
            <a:ext cx="10431429" cy="4019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50000"/>
              </a:lnSpc>
              <a:buNone/>
              <a:defRPr/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实体的分类包括：</a:t>
            </a:r>
          </a:p>
          <a:p>
            <a:pPr marL="0" lvl="0" indent="0" algn="just">
              <a:lnSpc>
                <a:spcPct val="150000"/>
              </a:lnSpc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：“客户”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、“部门”、“学生”等。可以表示个人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、小组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或组织。</a:t>
            </a:r>
          </a:p>
          <a:p>
            <a:pPr marL="0" lvl="0" indent="0" algn="just">
              <a:lnSpc>
                <a:spcPct val="150000"/>
              </a:lnSpc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地点：“销售区域”、“建筑物”、“校园”等。</a:t>
            </a:r>
          </a:p>
          <a:p>
            <a:pPr marL="0" lvl="0" indent="0" algn="just">
              <a:lnSpc>
                <a:spcPct val="150000"/>
              </a:lnSpc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对象：“图书”、“工具”、“飞机”等。</a:t>
            </a:r>
          </a:p>
          <a:p>
            <a:pPr marL="0" lvl="0" indent="0" algn="just">
              <a:lnSpc>
                <a:spcPct val="150000"/>
              </a:lnSpc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事件：“应用”、“取消”、“分类”、“预订”等。</a:t>
            </a:r>
          </a:p>
          <a:p>
            <a:pPr marL="0" lvl="0" indent="0" algn="just">
              <a:lnSpc>
                <a:spcPct val="150000"/>
              </a:lnSpc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概念：“时间段”、“资格”、“课程”等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buNone/>
              <a:defRPr/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实体实例是实体的具体</a:t>
            </a:r>
            <a:r>
              <a:rPr lang="zh-CN" altLang="en-US" sz="2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值：</a:t>
            </a:r>
            <a:endParaRPr lang="zh-CN" altLang="en-US" sz="20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例：实体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可以有以下实例</a:t>
            </a:r>
          </a:p>
          <a:p>
            <a:pPr marL="0" indent="0">
              <a:buNone/>
            </a:pP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May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Mary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Joe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Martin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10"/>
          <p:cNvSpPr/>
          <p:nvPr/>
        </p:nvSpPr>
        <p:spPr>
          <a:xfrm>
            <a:off x="9040004" y="2554224"/>
            <a:ext cx="2036063" cy="1143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1"/>
          <p:cNvSpPr txBox="1"/>
          <p:nvPr/>
        </p:nvSpPr>
        <p:spPr>
          <a:xfrm>
            <a:off x="9577415" y="3825757"/>
            <a:ext cx="128652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30" dirty="0">
                <a:latin typeface="微软雅黑"/>
                <a:cs typeface="微软雅黑"/>
              </a:rPr>
              <a:t>一个实体</a:t>
            </a:r>
            <a:endParaRPr sz="155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2276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14362D-CFD4-4362-A8C1-4EE5210F9EB2}"/>
              </a:ext>
            </a:extLst>
          </p:cNvPr>
          <p:cNvSpPr txBox="1">
            <a:spLocks noChangeArrowheads="1"/>
          </p:cNvSpPr>
          <p:nvPr/>
        </p:nvSpPr>
        <p:spPr>
          <a:xfrm>
            <a:off x="598631" y="137976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en-US" altLang="zh-CN" sz="3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(Attribute)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107396" y="1393891"/>
            <a:ext cx="2728686" cy="48586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Last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First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Middle Name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Street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Province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Country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Postal Code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Phone Number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Data of Birth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Gender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Race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Major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Grade Point Average</a:t>
            </a:r>
          </a:p>
        </p:txBody>
      </p:sp>
      <p:sp>
        <p:nvSpPr>
          <p:cNvPr id="8" name="object 11"/>
          <p:cNvSpPr txBox="1"/>
          <p:nvPr/>
        </p:nvSpPr>
        <p:spPr>
          <a:xfrm>
            <a:off x="7705071" y="6486999"/>
            <a:ext cx="177275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pc="3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属性和组合属性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31090" y="3028282"/>
            <a:ext cx="2036063" cy="1143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68501" y="4299815"/>
            <a:ext cx="128652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30" dirty="0">
                <a:latin typeface="微软雅黑"/>
                <a:cs typeface="微软雅黑"/>
              </a:rPr>
              <a:t>一个实体</a:t>
            </a:r>
            <a:endParaRPr sz="155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7282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14362D-CFD4-4362-A8C1-4EE5210F9EB2}"/>
              </a:ext>
            </a:extLst>
          </p:cNvPr>
          <p:cNvSpPr txBox="1">
            <a:spLocks noChangeArrowheads="1"/>
          </p:cNvSpPr>
          <p:nvPr/>
        </p:nvSpPr>
        <p:spPr>
          <a:xfrm>
            <a:off x="469683" y="0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en-US" altLang="zh-CN" sz="3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(Attribute</a:t>
            </a:r>
            <a:r>
              <a:rPr lang="en-US" altLang="zh-CN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469683" y="1177907"/>
            <a:ext cx="10431429" cy="4019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sz="24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域（</a:t>
            </a:r>
            <a:r>
              <a:rPr lang="en-US" altLang="zh-CN" sz="24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Domain</a:t>
            </a:r>
            <a:r>
              <a:rPr lang="zh-CN" altLang="en-US" sz="24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）是属性的一个参数，定义</a:t>
            </a:r>
            <a:r>
              <a:rPr lang="zh-CN" altLang="en-US" sz="2400" b="1" dirty="0" smtClean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了这个</a:t>
            </a:r>
            <a:r>
              <a:rPr lang="zh-CN" altLang="en-US" sz="24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属性可以取的合法</a:t>
            </a:r>
            <a:r>
              <a:rPr lang="zh-CN" altLang="en-US" sz="2400" b="1" dirty="0" smtClean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endParaRPr lang="en-US" altLang="zh-CN" sz="2400" b="1" dirty="0" smtClean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buNone/>
              <a:defRPr/>
            </a:pPr>
            <a:endParaRPr lang="zh-CN" altLang="en-US" sz="1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358245"/>
              </p:ext>
            </p:extLst>
          </p:nvPr>
        </p:nvGraphicFramePr>
        <p:xfrm>
          <a:off x="604362" y="1791850"/>
          <a:ext cx="10983275" cy="4980425"/>
        </p:xfrm>
        <a:graphic>
          <a:graphicData uri="http://schemas.openxmlformats.org/drawingml/2006/table">
            <a:tbl>
              <a:tblPr firstRow="1" bandRow="1"/>
              <a:tblGrid>
                <a:gridCol w="1696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3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74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26364" marR="115570" indent="0">
                        <a:lnSpc>
                          <a:spcPct val="100800"/>
                        </a:lnSpc>
                      </a:pPr>
                      <a:r>
                        <a:rPr sz="14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/>
                        </a:rPr>
                        <a:t>逻辑数据类型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0667">
                      <a:solidFill>
                        <a:srgbClr val="445469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/>
                        </a:rPr>
                        <a:t>逻辑业务含义</a:t>
                      </a:r>
                    </a:p>
                  </a:txBody>
                  <a:tcPr marL="0" marR="0" marT="0" marB="0" anchor="ctr">
                    <a:lnL w="10667">
                      <a:solidFill>
                        <a:srgbClr val="445469"/>
                      </a:solidFill>
                      <a:prstDash val="solid"/>
                    </a:lnL>
                    <a:lnR w="10668">
                      <a:solidFill>
                        <a:srgbClr val="445469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4104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/>
                        </a:rPr>
                        <a:t>域(</a:t>
                      </a:r>
                      <a:r>
                        <a:rPr sz="1400" spc="1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/>
                        </a:rPr>
                        <a:t>D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/>
                        </a:rPr>
                        <a:t>o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/>
                        </a:rPr>
                        <a:t>m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/>
                        </a:rPr>
                        <a:t>a</a:t>
                      </a:r>
                      <a:r>
                        <a:rPr sz="1400" spc="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/>
                        </a:rPr>
                        <a:t>i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/>
                        </a:rPr>
                        <a:t>n)</a:t>
                      </a:r>
                    </a:p>
                  </a:txBody>
                  <a:tcPr marL="0" marR="0" marT="0" marB="0" anchor="ctr">
                    <a:lnL w="10668">
                      <a:solidFill>
                        <a:srgbClr val="445469"/>
                      </a:solidFill>
                      <a:prstDash val="solid"/>
                    </a:lnL>
                    <a:lnR w="10667">
                      <a:solidFill>
                        <a:srgbClr val="445469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83515">
                        <a:lnSpc>
                          <a:spcPct val="100000"/>
                        </a:lnSpc>
                      </a:pPr>
                      <a:r>
                        <a:rPr sz="14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/>
                        </a:rPr>
                        <a:t>例子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/>
                      </a:endParaRPr>
                    </a:p>
                  </a:txBody>
                  <a:tcPr marL="0" marR="0" marT="0" marB="0" anchor="ctr">
                    <a:lnL w="10667">
                      <a:solidFill>
                        <a:srgbClr val="445469"/>
                      </a:solidFill>
                      <a:prstDash val="solid"/>
                    </a:lnL>
                    <a:lnR>
                      <a:noFill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672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N</a:t>
                      </a:r>
                      <a:r>
                        <a:rPr sz="1400" spc="5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U</a:t>
                      </a:r>
                      <a:r>
                        <a:rPr sz="1400" spc="-10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MB</a:t>
                      </a:r>
                      <a:r>
                        <a:rPr sz="1400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ER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0667">
                      <a:solidFill>
                        <a:srgbClr val="445469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任何数、实数和整数</a:t>
                      </a:r>
                    </a:p>
                  </a:txBody>
                  <a:tcPr marL="0" marR="0" marT="0" marB="0">
                    <a:lnL w="10667">
                      <a:solidFill>
                        <a:srgbClr val="445469"/>
                      </a:solidFill>
                      <a:prstDash val="solid"/>
                    </a:lnL>
                    <a:lnR w="10668">
                      <a:solidFill>
                        <a:srgbClr val="445469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对于整数，指定范围</a:t>
                      </a:r>
                      <a:endParaRPr sz="14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/>
                      </a:endParaRPr>
                    </a:p>
                  </a:txBody>
                  <a:tcPr marL="0" marR="0" marT="0" marB="0">
                    <a:lnL w="10668">
                      <a:solidFill>
                        <a:srgbClr val="445469"/>
                      </a:solidFill>
                      <a:prstDash val="solid"/>
                    </a:lnL>
                    <a:lnR w="10667">
                      <a:solidFill>
                        <a:srgbClr val="445469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{</a:t>
                      </a:r>
                      <a:r>
                        <a:rPr sz="1400" spc="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10</a:t>
                      </a:r>
                      <a:r>
                        <a:rPr sz="1400" spc="1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~</a:t>
                      </a:r>
                      <a:r>
                        <a:rPr sz="1400" spc="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99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}</a:t>
                      </a:r>
                    </a:p>
                  </a:txBody>
                  <a:tcPr marL="0" marR="0" marT="0" marB="0">
                    <a:lnL w="10667">
                      <a:solidFill>
                        <a:srgbClr val="445469"/>
                      </a:solidFill>
                      <a:prstDash val="solid"/>
                    </a:lnL>
                    <a:lnR>
                      <a:noFill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1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0667">
                      <a:solidFill>
                        <a:srgbClr val="445469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44546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0667">
                      <a:solidFill>
                        <a:srgbClr val="445469"/>
                      </a:solidFill>
                      <a:prstDash val="solid"/>
                    </a:lnL>
                    <a:lnR w="10668">
                      <a:solidFill>
                        <a:srgbClr val="445469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44546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对于实数，指定范围和精度</a:t>
                      </a:r>
                      <a:endParaRPr sz="14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/>
                      </a:endParaRPr>
                    </a:p>
                  </a:txBody>
                  <a:tcPr marL="0" marR="0" marT="0" marB="0">
                    <a:lnL w="10668">
                      <a:solidFill>
                        <a:srgbClr val="445469"/>
                      </a:solidFill>
                      <a:prstDash val="solid"/>
                    </a:lnL>
                    <a:lnR w="10667">
                      <a:solidFill>
                        <a:srgbClr val="445469"/>
                      </a:solidFill>
                      <a:prstDash val="solid"/>
                    </a:lnR>
                    <a:lnT>
                      <a:noFill/>
                    </a:lnT>
                    <a:lnB w="10668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{</a:t>
                      </a:r>
                      <a:r>
                        <a:rPr sz="1400" spc="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1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.</a:t>
                      </a:r>
                      <a:r>
                        <a:rPr sz="1400" spc="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0</a:t>
                      </a:r>
                      <a:r>
                        <a:rPr sz="1400" spc="1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~</a:t>
                      </a:r>
                      <a:r>
                        <a:rPr sz="1400" spc="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79</a:t>
                      </a:r>
                      <a:r>
                        <a:rPr sz="1400" spc="-1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9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.</a:t>
                      </a:r>
                      <a:r>
                        <a:rPr sz="1400" spc="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999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}</a:t>
                      </a:r>
                    </a:p>
                  </a:txBody>
                  <a:tcPr marL="0" marR="0" marT="0" marB="0">
                    <a:lnL w="10667">
                      <a:solidFill>
                        <a:srgbClr val="44546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0668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845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T</a:t>
                      </a:r>
                      <a:r>
                        <a:rPr sz="1400" spc="15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E</a:t>
                      </a:r>
                      <a:r>
                        <a:rPr sz="1400" spc="20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X</a:t>
                      </a:r>
                      <a:r>
                        <a:rPr sz="1400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T</a:t>
                      </a:r>
                      <a:endParaRPr sz="14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0667">
                      <a:solidFill>
                        <a:srgbClr val="445469"/>
                      </a:solidFill>
                      <a:prstDash val="solid"/>
                    </a:lnR>
                    <a:lnT w="10668">
                      <a:solidFill>
                        <a:srgbClr val="445469"/>
                      </a:solidFill>
                      <a:prstDash val="solid"/>
                    </a:lnT>
                    <a:lnB w="10668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一个字符串，包括数字。当数字包含在</a:t>
                      </a:r>
                    </a:p>
                  </a:txBody>
                  <a:tcPr marL="0" marR="0" marT="0" marB="0">
                    <a:lnL w="10667">
                      <a:solidFill>
                        <a:srgbClr val="445469"/>
                      </a:solidFill>
                      <a:prstDash val="solid"/>
                    </a:lnL>
                    <a:lnR w="10668">
                      <a:solidFill>
                        <a:srgbClr val="445469"/>
                      </a:solidFill>
                      <a:prstDash val="solid"/>
                    </a:lnR>
                    <a:lnT w="10668">
                      <a:solidFill>
                        <a:srgbClr val="445469"/>
                      </a:solidFill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T</a:t>
                      </a:r>
                      <a:r>
                        <a:rPr sz="1400" spc="1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E</a:t>
                      </a:r>
                      <a:r>
                        <a:rPr sz="1400" spc="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X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T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（属性的最大长度）</a:t>
                      </a:r>
                      <a:endParaRPr sz="14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/>
                      </a:endParaRPr>
                    </a:p>
                  </a:txBody>
                  <a:tcPr marL="0" marR="0" marT="0" marB="0">
                    <a:lnL w="10668">
                      <a:solidFill>
                        <a:srgbClr val="445469"/>
                      </a:solidFill>
                      <a:prstDash val="solid"/>
                    </a:lnL>
                    <a:lnR w="10667">
                      <a:solidFill>
                        <a:srgbClr val="445469"/>
                      </a:solidFill>
                      <a:prstDash val="solid"/>
                    </a:lnR>
                    <a:lnT w="10668">
                      <a:solidFill>
                        <a:srgbClr val="445469"/>
                      </a:solidFill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T</a:t>
                      </a:r>
                      <a:r>
                        <a:rPr sz="1400" spc="1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E</a:t>
                      </a:r>
                      <a:r>
                        <a:rPr sz="1400" spc="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X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T(</a:t>
                      </a:r>
                      <a:r>
                        <a:rPr sz="1400" spc="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30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)</a:t>
                      </a:r>
                    </a:p>
                  </a:txBody>
                  <a:tcPr marL="0" marR="0" marT="0" marB="0">
                    <a:lnL w="10667">
                      <a:solidFill>
                        <a:srgbClr val="445469"/>
                      </a:solidFill>
                      <a:prstDash val="solid"/>
                    </a:lnL>
                    <a:lnR>
                      <a:noFill/>
                    </a:lnR>
                    <a:lnT w="10668">
                      <a:solidFill>
                        <a:srgbClr val="445469"/>
                      </a:solidFill>
                      <a:prstDash val="solid"/>
                    </a:lnT>
                    <a:lnB w="10668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1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0667">
                      <a:solidFill>
                        <a:srgbClr val="445469"/>
                      </a:solidFill>
                      <a:prstDash val="solid"/>
                    </a:lnR>
                    <a:lnT w="10668">
                      <a:solidFill>
                        <a:srgbClr val="445469"/>
                      </a:solidFill>
                      <a:prstDash val="solid"/>
                    </a:lnT>
                    <a:lnB w="10668">
                      <a:solidFill>
                        <a:srgbClr val="44546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T</a:t>
                      </a:r>
                      <a:r>
                        <a:rPr sz="1400" spc="1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E</a:t>
                      </a:r>
                      <a:r>
                        <a:rPr sz="1400" spc="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X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T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属性中时，意味着我们不希望进行</a:t>
                      </a:r>
                    </a:p>
                  </a:txBody>
                  <a:tcPr marL="0" marR="0" marT="0" marB="0">
                    <a:lnL w="10667">
                      <a:solidFill>
                        <a:srgbClr val="445469"/>
                      </a:solidFill>
                      <a:prstDash val="solid"/>
                    </a:lnL>
                    <a:lnR w="10668">
                      <a:solidFill>
                        <a:srgbClr val="44546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b="1" spc="1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JhengHei"/>
                        </a:rPr>
                        <a:t>实际值</a:t>
                      </a:r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JhengHei"/>
                        </a:rPr>
                        <a:t>通</a:t>
                      </a:r>
                      <a:r>
                        <a:rPr sz="1400" b="1" spc="-1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JhengHei"/>
                        </a:rPr>
                        <a:t>常</a:t>
                      </a:r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JhengHei"/>
                        </a:rPr>
                        <a:t>是无限的，但是用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JhengHei"/>
                      </a:endParaRPr>
                    </a:p>
                  </a:txBody>
                  <a:tcPr marL="0" marR="0" marT="0" marB="0">
                    <a:lnL w="10668">
                      <a:solidFill>
                        <a:srgbClr val="445469"/>
                      </a:solidFill>
                      <a:prstDash val="solid"/>
                    </a:lnL>
                    <a:lnR w="10667">
                      <a:solidFill>
                        <a:srgbClr val="44546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0667">
                      <a:solidFill>
                        <a:srgbClr val="445469"/>
                      </a:solidFill>
                      <a:prstDash val="solid"/>
                    </a:lnL>
                    <a:lnT w="10668">
                      <a:solidFill>
                        <a:srgbClr val="445469"/>
                      </a:solidFill>
                      <a:prstDash val="solid"/>
                    </a:lnT>
                    <a:lnB w="10668">
                      <a:solidFill>
                        <a:srgbClr val="44546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3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0667">
                      <a:solidFill>
                        <a:srgbClr val="445469"/>
                      </a:solidFill>
                      <a:prstDash val="solid"/>
                    </a:lnR>
                    <a:lnT w="10668">
                      <a:solidFill>
                        <a:srgbClr val="445469"/>
                      </a:solidFill>
                      <a:prstDash val="solid"/>
                    </a:lnT>
                    <a:lnB w="10668">
                      <a:solidFill>
                        <a:srgbClr val="44546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哪些数字的算术或比较运算</a:t>
                      </a:r>
                    </a:p>
                  </a:txBody>
                  <a:tcPr marL="0" marR="0" marT="0" marB="0">
                    <a:lnL w="10667">
                      <a:solidFill>
                        <a:srgbClr val="445469"/>
                      </a:solidFill>
                      <a:prstDash val="solid"/>
                    </a:lnL>
                    <a:lnR w="10668">
                      <a:solidFill>
                        <a:srgbClr val="445469"/>
                      </a:solidFill>
                      <a:prstDash val="solid"/>
                    </a:lnR>
                    <a:lnT>
                      <a:noFill/>
                    </a:lnT>
                    <a:lnB w="10668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b="1" spc="1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JhengHei"/>
                        </a:rPr>
                        <a:t>户可以</a:t>
                      </a:r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JhengHei"/>
                        </a:rPr>
                        <a:t>指</a:t>
                      </a:r>
                      <a:r>
                        <a:rPr sz="1400" b="1" spc="-1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JhengHei"/>
                        </a:rPr>
                        <a:t>定</a:t>
                      </a:r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JhengHei"/>
                        </a:rPr>
                        <a:t>某个较小的范围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JhengHei"/>
                      </a:endParaRPr>
                    </a:p>
                  </a:txBody>
                  <a:tcPr marL="0" marR="0" marT="0" marB="0">
                    <a:lnL w="10668">
                      <a:solidFill>
                        <a:srgbClr val="445469"/>
                      </a:solidFill>
                      <a:prstDash val="solid"/>
                    </a:lnL>
                    <a:lnR w="10667">
                      <a:solidFill>
                        <a:srgbClr val="445469"/>
                      </a:solidFill>
                      <a:prstDash val="solid"/>
                    </a:lnR>
                    <a:lnT>
                      <a:noFill/>
                    </a:lnT>
                    <a:lnB w="10668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0667">
                      <a:solidFill>
                        <a:srgbClr val="445469"/>
                      </a:solidFill>
                      <a:prstDash val="solid"/>
                    </a:lnL>
                    <a:lnT w="10668">
                      <a:solidFill>
                        <a:srgbClr val="445469"/>
                      </a:solidFill>
                      <a:prstDash val="solid"/>
                    </a:lnT>
                    <a:lnB w="10668">
                      <a:solidFill>
                        <a:srgbClr val="44546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23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1400" spc="-10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M</a:t>
                      </a:r>
                      <a:r>
                        <a:rPr sz="1400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EMO</a:t>
                      </a:r>
                      <a:endParaRPr sz="14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0667">
                      <a:solidFill>
                        <a:srgbClr val="445469"/>
                      </a:solidFill>
                      <a:prstDash val="solid"/>
                    </a:lnR>
                    <a:lnT w="10668">
                      <a:solidFill>
                        <a:srgbClr val="445469"/>
                      </a:solidFill>
                      <a:prstDash val="solid"/>
                    </a:lnT>
                    <a:lnB w="10668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660" marR="97790">
                        <a:lnSpc>
                          <a:spcPct val="100400"/>
                        </a:lnSpc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同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T</a:t>
                      </a:r>
                      <a:r>
                        <a:rPr sz="1400" spc="1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E</a:t>
                      </a:r>
                      <a:r>
                        <a:rPr sz="1400" spc="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X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T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一样，但具有不确定的大小。某 些业务系统要求能够附加潜在的长注解 信息到一个给定的数据库记录中</a:t>
                      </a:r>
                    </a:p>
                  </a:txBody>
                  <a:tcPr marL="0" marR="0" marT="0" marB="0">
                    <a:lnL w="10667">
                      <a:solidFill>
                        <a:srgbClr val="445469"/>
                      </a:solidFill>
                      <a:prstDash val="solid"/>
                    </a:lnL>
                    <a:lnR w="10668">
                      <a:solidFill>
                        <a:srgbClr val="445469"/>
                      </a:solidFill>
                      <a:prstDash val="solid"/>
                    </a:lnR>
                    <a:lnT w="10668">
                      <a:solidFill>
                        <a:srgbClr val="445469"/>
                      </a:solidFill>
                      <a:prstDash val="solid"/>
                    </a:lnT>
                    <a:lnB w="10668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不可应用</a:t>
                      </a:r>
                    </a:p>
                  </a:txBody>
                  <a:tcPr marL="0" marR="0" marT="0" marB="0">
                    <a:lnL w="10668">
                      <a:solidFill>
                        <a:srgbClr val="445469"/>
                      </a:solidFill>
                      <a:prstDash val="solid"/>
                    </a:lnL>
                    <a:lnR w="10667">
                      <a:solidFill>
                        <a:srgbClr val="445469"/>
                      </a:solidFill>
                      <a:prstDash val="solid"/>
                    </a:lnR>
                    <a:lnT w="10668">
                      <a:solidFill>
                        <a:srgbClr val="445469"/>
                      </a:solidFill>
                      <a:prstDash val="solid"/>
                    </a:lnT>
                    <a:lnB w="10668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429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不可应用</a:t>
                      </a:r>
                    </a:p>
                  </a:txBody>
                  <a:tcPr marL="0" marR="0" marT="0" marB="0">
                    <a:lnL w="10667">
                      <a:solidFill>
                        <a:srgbClr val="445469"/>
                      </a:solidFill>
                      <a:prstDash val="solid"/>
                    </a:lnL>
                    <a:lnR>
                      <a:noFill/>
                    </a:lnR>
                    <a:lnT w="10668">
                      <a:solidFill>
                        <a:srgbClr val="445469"/>
                      </a:solidFill>
                      <a:prstDash val="solid"/>
                    </a:lnT>
                    <a:lnB w="10668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4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1400" spc="-30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D</a:t>
                      </a:r>
                      <a:r>
                        <a:rPr sz="1400" spc="-105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A</a:t>
                      </a:r>
                      <a:r>
                        <a:rPr sz="1400" spc="-5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T</a:t>
                      </a:r>
                      <a:r>
                        <a:rPr sz="1400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E</a:t>
                      </a:r>
                      <a:endParaRPr sz="14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0667">
                      <a:solidFill>
                        <a:srgbClr val="445469"/>
                      </a:solidFill>
                      <a:prstDash val="solid"/>
                    </a:lnR>
                    <a:lnT w="10668">
                      <a:solidFill>
                        <a:srgbClr val="445469"/>
                      </a:solidFill>
                      <a:prstDash val="solid"/>
                    </a:lnT>
                    <a:lnB w="10667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任何格式的日期</a:t>
                      </a:r>
                    </a:p>
                  </a:txBody>
                  <a:tcPr marL="0" marR="0" marT="0" marB="0">
                    <a:lnL w="10667">
                      <a:solidFill>
                        <a:srgbClr val="445469"/>
                      </a:solidFill>
                      <a:prstDash val="solid"/>
                    </a:lnL>
                    <a:lnR w="10668">
                      <a:solidFill>
                        <a:srgbClr val="445469"/>
                      </a:solidFill>
                      <a:prstDash val="solid"/>
                    </a:lnR>
                    <a:lnT w="10668">
                      <a:solidFill>
                        <a:srgbClr val="445469"/>
                      </a:solidFill>
                      <a:prstDash val="solid"/>
                    </a:lnT>
                    <a:lnB w="10667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4295">
                        <a:lnSpc>
                          <a:spcPct val="100000"/>
                        </a:lnSpc>
                      </a:pPr>
                      <a:r>
                        <a:rPr sz="1400" spc="-1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M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M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DDY</a:t>
                      </a:r>
                      <a:r>
                        <a:rPr sz="1400" spc="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YY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Y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格式的变量</a:t>
                      </a:r>
                    </a:p>
                  </a:txBody>
                  <a:tcPr marL="0" marR="0" marT="0" marB="0">
                    <a:lnL w="10668">
                      <a:solidFill>
                        <a:srgbClr val="445469"/>
                      </a:solidFill>
                      <a:prstDash val="solid"/>
                    </a:lnL>
                    <a:lnR w="10667">
                      <a:solidFill>
                        <a:srgbClr val="445469"/>
                      </a:solidFill>
                      <a:prstDash val="solid"/>
                    </a:lnR>
                    <a:lnT w="10668">
                      <a:solidFill>
                        <a:srgbClr val="445469"/>
                      </a:solidFill>
                      <a:prstDash val="solid"/>
                    </a:lnT>
                    <a:lnB w="10667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660" marR="697230">
                        <a:lnSpc>
                          <a:spcPct val="100699"/>
                        </a:lnSpc>
                      </a:pPr>
                      <a:r>
                        <a:rPr sz="1400" spc="-1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M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M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DD</a:t>
                      </a:r>
                      <a:r>
                        <a:rPr sz="1400" spc="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Y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Y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Y </a:t>
                      </a:r>
                      <a:r>
                        <a:rPr sz="1400" spc="-1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M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M</a:t>
                      </a:r>
                      <a:r>
                        <a:rPr sz="1400" spc="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Y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Y</a:t>
                      </a:r>
                      <a:r>
                        <a:rPr sz="1400" spc="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Y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Y</a:t>
                      </a:r>
                    </a:p>
                  </a:txBody>
                  <a:tcPr marL="0" marR="0" marT="0" marB="0">
                    <a:lnL w="10667">
                      <a:solidFill>
                        <a:srgbClr val="445469"/>
                      </a:solidFill>
                      <a:prstDash val="solid"/>
                    </a:lnL>
                    <a:lnR>
                      <a:noFill/>
                    </a:lnR>
                    <a:lnT w="10668">
                      <a:solidFill>
                        <a:srgbClr val="445469"/>
                      </a:solidFill>
                      <a:prstDash val="solid"/>
                    </a:lnT>
                    <a:lnB w="10667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208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TI</a:t>
                      </a:r>
                      <a:r>
                        <a:rPr sz="1400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ME</a:t>
                      </a:r>
                      <a:endParaRPr sz="14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0667">
                      <a:solidFill>
                        <a:srgbClr val="445469"/>
                      </a:solidFill>
                      <a:prstDash val="solid"/>
                    </a:lnR>
                    <a:lnT w="10667">
                      <a:solidFill>
                        <a:srgbClr val="445469"/>
                      </a:solidFill>
                      <a:prstDash val="solid"/>
                    </a:lnT>
                    <a:lnB w="10667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任何格式的时间</a:t>
                      </a:r>
                    </a:p>
                  </a:txBody>
                  <a:tcPr marL="0" marR="0" marT="0" marB="0">
                    <a:lnL w="10667">
                      <a:solidFill>
                        <a:srgbClr val="445469"/>
                      </a:solidFill>
                      <a:prstDash val="solid"/>
                    </a:lnL>
                    <a:lnR w="10668">
                      <a:solidFill>
                        <a:srgbClr val="445469"/>
                      </a:solidFill>
                      <a:prstDash val="solid"/>
                    </a:lnR>
                    <a:lnT w="10667">
                      <a:solidFill>
                        <a:srgbClr val="445469"/>
                      </a:solidFill>
                      <a:prstDash val="solid"/>
                    </a:lnT>
                    <a:lnB w="10667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660" marR="237490">
                        <a:lnSpc>
                          <a:spcPct val="100699"/>
                        </a:lnSpc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对于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A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M</a:t>
                      </a:r>
                      <a:r>
                        <a:rPr sz="1400" spc="-1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/</a:t>
                      </a:r>
                      <a:r>
                        <a:rPr sz="1400" spc="1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P</a:t>
                      </a:r>
                      <a:r>
                        <a:rPr sz="1400" spc="-1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M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时间:</a:t>
                      </a:r>
                      <a:r>
                        <a:rPr sz="1400" spc="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 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HH</a:t>
                      </a:r>
                      <a:r>
                        <a:rPr sz="1400" spc="-1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M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MT 或</a:t>
                      </a:r>
                    </a:p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对于军队时间:</a:t>
                      </a:r>
                      <a:r>
                        <a:rPr sz="1400" spc="-1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 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HH</a:t>
                      </a:r>
                      <a:r>
                        <a:rPr sz="1400" spc="-1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M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M</a:t>
                      </a:r>
                    </a:p>
                  </a:txBody>
                  <a:tcPr marL="0" marR="0" marT="0" marB="0">
                    <a:lnL w="10668">
                      <a:solidFill>
                        <a:srgbClr val="445469"/>
                      </a:solidFill>
                      <a:prstDash val="solid"/>
                    </a:lnL>
                    <a:lnR w="10667">
                      <a:solidFill>
                        <a:srgbClr val="445469"/>
                      </a:solidFill>
                      <a:prstDash val="solid"/>
                    </a:lnR>
                    <a:lnT w="10667">
                      <a:solidFill>
                        <a:srgbClr val="445469"/>
                      </a:solidFill>
                      <a:prstDash val="solid"/>
                    </a:lnT>
                    <a:lnB w="10667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660" marR="915035">
                        <a:lnSpc>
                          <a:spcPct val="100699"/>
                        </a:lnSpc>
                      </a:pP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HH</a:t>
                      </a:r>
                      <a:r>
                        <a:rPr sz="1400" spc="-1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M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MT 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HH</a:t>
                      </a:r>
                      <a:r>
                        <a:rPr sz="1400" spc="-1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M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M</a:t>
                      </a:r>
                    </a:p>
                  </a:txBody>
                  <a:tcPr marL="0" marR="0" marT="0" marB="0">
                    <a:lnL w="10667">
                      <a:solidFill>
                        <a:srgbClr val="445469"/>
                      </a:solidFill>
                      <a:prstDash val="solid"/>
                    </a:lnL>
                    <a:lnR>
                      <a:noFill/>
                    </a:lnR>
                    <a:lnT w="10667">
                      <a:solidFill>
                        <a:srgbClr val="445469"/>
                      </a:solidFill>
                      <a:prstDash val="solid"/>
                    </a:lnT>
                    <a:lnB w="10667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1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1400" spc="5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Y</a:t>
                      </a:r>
                      <a:r>
                        <a:rPr sz="1400" spc="-15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E</a:t>
                      </a:r>
                      <a:r>
                        <a:rPr sz="1400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S/</a:t>
                      </a:r>
                      <a:r>
                        <a:rPr sz="1400" spc="-5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N</a:t>
                      </a:r>
                      <a:r>
                        <a:rPr sz="1400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O</a:t>
                      </a:r>
                      <a:endParaRPr sz="14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0667">
                      <a:solidFill>
                        <a:srgbClr val="445469"/>
                      </a:solidFill>
                      <a:prstDash val="solid"/>
                    </a:lnR>
                    <a:lnT w="10667">
                      <a:solidFill>
                        <a:srgbClr val="445469"/>
                      </a:solidFill>
                      <a:prstDash val="solid"/>
                    </a:lnT>
                    <a:lnB w="10667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只能取这两个值中的一个值的属性</a:t>
                      </a:r>
                      <a:endParaRPr sz="14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/>
                      </a:endParaRPr>
                    </a:p>
                  </a:txBody>
                  <a:tcPr marL="0" marR="0" marT="0" marB="0">
                    <a:lnL w="10667">
                      <a:solidFill>
                        <a:srgbClr val="445469"/>
                      </a:solidFill>
                      <a:prstDash val="solid"/>
                    </a:lnL>
                    <a:lnR w="10668">
                      <a:solidFill>
                        <a:srgbClr val="445469"/>
                      </a:solidFill>
                      <a:prstDash val="solid"/>
                    </a:lnR>
                    <a:lnT w="10667">
                      <a:solidFill>
                        <a:srgbClr val="445469"/>
                      </a:solidFill>
                      <a:prstDash val="solid"/>
                    </a:lnT>
                    <a:lnB w="10667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4295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{</a:t>
                      </a:r>
                      <a:r>
                        <a:rPr sz="1400" spc="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Y</a:t>
                      </a:r>
                      <a:r>
                        <a:rPr sz="1400" spc="-1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E</a:t>
                      </a:r>
                      <a:r>
                        <a:rPr sz="1400" spc="1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S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,</a:t>
                      </a:r>
                      <a:r>
                        <a:rPr sz="1400" spc="-1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 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N</a:t>
                      </a:r>
                      <a:r>
                        <a:rPr sz="1400" spc="-1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O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}</a:t>
                      </a:r>
                    </a:p>
                  </a:txBody>
                  <a:tcPr marL="0" marR="0" marT="0" marB="0">
                    <a:lnL w="10668">
                      <a:solidFill>
                        <a:srgbClr val="445469"/>
                      </a:solidFill>
                      <a:prstDash val="solid"/>
                    </a:lnL>
                    <a:lnR w="10667">
                      <a:solidFill>
                        <a:srgbClr val="445469"/>
                      </a:solidFill>
                      <a:prstDash val="solid"/>
                    </a:lnR>
                    <a:lnT w="10667">
                      <a:solidFill>
                        <a:srgbClr val="445469"/>
                      </a:solidFill>
                      <a:prstDash val="solid"/>
                    </a:lnT>
                    <a:lnB w="10667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sz="1400" spc="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{</a:t>
                      </a:r>
                      <a:r>
                        <a:rPr sz="1400" spc="-1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O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N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,</a:t>
                      </a:r>
                      <a:r>
                        <a:rPr sz="1400" spc="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 </a:t>
                      </a:r>
                      <a:r>
                        <a:rPr sz="1400" spc="-1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O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FF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}</a:t>
                      </a:r>
                    </a:p>
                  </a:txBody>
                  <a:tcPr marL="0" marR="0" marT="0" marB="0">
                    <a:lnL w="10667">
                      <a:solidFill>
                        <a:srgbClr val="445469"/>
                      </a:solidFill>
                      <a:prstDash val="solid"/>
                    </a:lnL>
                    <a:lnR>
                      <a:noFill/>
                    </a:lnR>
                    <a:lnT w="10667">
                      <a:solidFill>
                        <a:srgbClr val="445469"/>
                      </a:solidFill>
                      <a:prstDash val="solid"/>
                    </a:lnT>
                    <a:lnB w="10667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147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1400" spc="-80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V</a:t>
                      </a:r>
                      <a:r>
                        <a:rPr sz="1400" spc="-5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A</a:t>
                      </a:r>
                      <a:r>
                        <a:rPr sz="1400" spc="-35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L</a:t>
                      </a:r>
                      <a:r>
                        <a:rPr sz="1400" spc="5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U</a:t>
                      </a:r>
                      <a:r>
                        <a:rPr sz="1400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E</a:t>
                      </a:r>
                      <a:r>
                        <a:rPr sz="1400" spc="5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 </a:t>
                      </a:r>
                      <a:r>
                        <a:rPr sz="1400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SET</a:t>
                      </a:r>
                      <a:endParaRPr sz="14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0667">
                      <a:solidFill>
                        <a:srgbClr val="445469"/>
                      </a:solidFill>
                      <a:prstDash val="solid"/>
                    </a:lnR>
                    <a:lnT w="10667">
                      <a:solidFill>
                        <a:srgbClr val="445469"/>
                      </a:solidFill>
                      <a:prstDash val="solid"/>
                    </a:lnT>
                    <a:lnB w="10668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一个有限值集合。在大多数情况下应该</a:t>
                      </a:r>
                      <a:endParaRPr sz="14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/>
                      </a:endParaRPr>
                    </a:p>
                  </a:txBody>
                  <a:tcPr marL="0" marR="0" marT="0" marB="0">
                    <a:lnL w="10667">
                      <a:solidFill>
                        <a:srgbClr val="445469"/>
                      </a:solidFill>
                      <a:prstDash val="solid"/>
                    </a:lnL>
                    <a:lnR w="10668">
                      <a:solidFill>
                        <a:srgbClr val="445469"/>
                      </a:solidFill>
                      <a:prstDash val="solid"/>
                    </a:lnR>
                    <a:lnT w="10667">
                      <a:solidFill>
                        <a:srgbClr val="445469"/>
                      </a:solidFill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{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值</a:t>
                      </a:r>
                      <a:r>
                        <a:rPr sz="1400" spc="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1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，值</a:t>
                      </a:r>
                      <a:r>
                        <a:rPr sz="1400" spc="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2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，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…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，值</a:t>
                      </a:r>
                      <a:r>
                        <a:rPr sz="1400" spc="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n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}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或</a:t>
                      </a:r>
                    </a:p>
                  </a:txBody>
                  <a:tcPr marL="0" marR="0" marT="0" marB="0">
                    <a:lnL w="10668">
                      <a:solidFill>
                        <a:srgbClr val="445469"/>
                      </a:solidFill>
                      <a:prstDash val="solid"/>
                    </a:lnL>
                    <a:lnR w="10667">
                      <a:solidFill>
                        <a:srgbClr val="445469"/>
                      </a:solidFill>
                      <a:prstDash val="solid"/>
                    </a:lnR>
                    <a:lnT w="10667">
                      <a:solidFill>
                        <a:srgbClr val="445469"/>
                      </a:solidFill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{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M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=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M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a</a:t>
                      </a:r>
                      <a:r>
                        <a:rPr sz="1400" spc="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l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e</a:t>
                      </a:r>
                    </a:p>
                  </a:txBody>
                  <a:tcPr marL="0" marR="0" marT="0" marB="0">
                    <a:lnL w="10667">
                      <a:solidFill>
                        <a:srgbClr val="445469"/>
                      </a:solidFill>
                      <a:prstDash val="solid"/>
                    </a:lnL>
                    <a:lnR>
                      <a:noFill/>
                    </a:lnR>
                    <a:lnT w="10667">
                      <a:solidFill>
                        <a:srgbClr val="445469"/>
                      </a:solidFill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3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0667">
                      <a:solidFill>
                        <a:srgbClr val="445469"/>
                      </a:solidFill>
                      <a:prstDash val="solid"/>
                    </a:lnR>
                    <a:lnT w="10667">
                      <a:solidFill>
                        <a:srgbClr val="445469"/>
                      </a:solidFill>
                      <a:prstDash val="solid"/>
                    </a:lnT>
                    <a:lnB w="10668">
                      <a:solidFill>
                        <a:srgbClr val="44546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建立一个编码方案</a:t>
                      </a:r>
                      <a:endParaRPr sz="14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/>
                      </a:endParaRPr>
                    </a:p>
                  </a:txBody>
                  <a:tcPr marL="0" marR="0" marT="0" marB="0">
                    <a:lnL w="10667">
                      <a:solidFill>
                        <a:srgbClr val="445469"/>
                      </a:solidFill>
                      <a:prstDash val="solid"/>
                    </a:lnL>
                    <a:lnR w="10668">
                      <a:solidFill>
                        <a:srgbClr val="445469"/>
                      </a:solidFill>
                      <a:prstDash val="solid"/>
                    </a:lnR>
                    <a:lnT>
                      <a:noFill/>
                    </a:lnT>
                    <a:lnB w="10668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{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标识代码及含义的表}</a:t>
                      </a:r>
                    </a:p>
                  </a:txBody>
                  <a:tcPr marL="0" marR="0" marT="0" marB="0">
                    <a:lnL w="10668">
                      <a:solidFill>
                        <a:srgbClr val="445469"/>
                      </a:solidFill>
                      <a:prstDash val="solid"/>
                    </a:lnL>
                    <a:lnR w="10667">
                      <a:solidFill>
                        <a:srgbClr val="445469"/>
                      </a:solidFill>
                      <a:prstDash val="solid"/>
                    </a:lnR>
                    <a:lnT>
                      <a:noFill/>
                    </a:lnT>
                    <a:lnB w="10668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F=F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em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a</a:t>
                      </a:r>
                      <a:r>
                        <a:rPr sz="1400" spc="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l</a:t>
                      </a:r>
                      <a:r>
                        <a:rPr sz="1400" spc="-1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e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}</a:t>
                      </a:r>
                    </a:p>
                  </a:txBody>
                  <a:tcPr marL="0" marR="0" marT="0" marB="0">
                    <a:lnL w="10667">
                      <a:solidFill>
                        <a:srgbClr val="44546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0668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I</a:t>
                      </a:r>
                      <a:r>
                        <a:rPr sz="1400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M</a:t>
                      </a:r>
                      <a:r>
                        <a:rPr sz="1400" spc="-35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A</a:t>
                      </a:r>
                      <a:r>
                        <a:rPr sz="1400" spc="-5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G</a:t>
                      </a:r>
                      <a:r>
                        <a:rPr sz="1400" dirty="0">
                          <a:solidFill>
                            <a:srgbClr val="4472C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E</a:t>
                      </a:r>
                      <a:endParaRPr sz="14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0667">
                      <a:solidFill>
                        <a:srgbClr val="445469"/>
                      </a:solidFill>
                      <a:prstDash val="solid"/>
                    </a:lnR>
                    <a:lnT w="10668">
                      <a:solidFill>
                        <a:srgbClr val="445469"/>
                      </a:solidFill>
                      <a:prstDash val="solid"/>
                    </a:lnT>
                    <a:lnB w="10668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任何图形或图像</a:t>
                      </a:r>
                      <a:endParaRPr sz="14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/>
                      </a:endParaRPr>
                    </a:p>
                  </a:txBody>
                  <a:tcPr marL="0" marR="0" marT="0" marB="0">
                    <a:lnL w="10667">
                      <a:solidFill>
                        <a:srgbClr val="445469"/>
                      </a:solidFill>
                      <a:prstDash val="solid"/>
                    </a:lnL>
                    <a:lnR w="10668">
                      <a:solidFill>
                        <a:srgbClr val="445469"/>
                      </a:solidFill>
                      <a:prstDash val="solid"/>
                    </a:lnR>
                    <a:lnT w="10668">
                      <a:solidFill>
                        <a:srgbClr val="445469"/>
                      </a:solidFill>
                      <a:prstDash val="solid"/>
                    </a:lnT>
                    <a:lnB w="10668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429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不可应用</a:t>
                      </a:r>
                      <a:endParaRPr sz="14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/>
                      </a:endParaRPr>
                    </a:p>
                  </a:txBody>
                  <a:tcPr marL="0" marR="0" marT="0" marB="0">
                    <a:lnL w="10668">
                      <a:solidFill>
                        <a:srgbClr val="445469"/>
                      </a:solidFill>
                      <a:prstDash val="solid"/>
                    </a:lnL>
                    <a:lnR w="10667">
                      <a:solidFill>
                        <a:srgbClr val="445469"/>
                      </a:solidFill>
                      <a:prstDash val="solid"/>
                    </a:lnR>
                    <a:lnT w="10668">
                      <a:solidFill>
                        <a:srgbClr val="445469"/>
                      </a:solidFill>
                      <a:prstDash val="solid"/>
                    </a:lnT>
                    <a:lnB w="10668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/>
                        </a:rPr>
                        <a:t>不可应用</a:t>
                      </a:r>
                    </a:p>
                  </a:txBody>
                  <a:tcPr marL="0" marR="0" marT="0" marB="0">
                    <a:lnL w="10667">
                      <a:solidFill>
                        <a:srgbClr val="445469"/>
                      </a:solidFill>
                      <a:prstDash val="solid"/>
                    </a:lnL>
                    <a:lnR>
                      <a:noFill/>
                    </a:lnR>
                    <a:lnT w="10668">
                      <a:solidFill>
                        <a:srgbClr val="445469"/>
                      </a:solidFill>
                      <a:prstDash val="solid"/>
                    </a:lnT>
                    <a:lnB w="10668">
                      <a:solidFill>
                        <a:srgbClr val="445469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261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14362D-CFD4-4362-A8C1-4EE5210F9EB2}"/>
              </a:ext>
            </a:extLst>
          </p:cNvPr>
          <p:cNvSpPr txBox="1">
            <a:spLocks noChangeArrowheads="1"/>
          </p:cNvSpPr>
          <p:nvPr/>
        </p:nvSpPr>
        <p:spPr>
          <a:xfrm>
            <a:off x="469683" y="0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en-US" altLang="zh-CN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(Attribute)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469683" y="1282682"/>
            <a:ext cx="11922342" cy="898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sz="2400" b="1" dirty="0" smtClean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标识符（</a:t>
            </a:r>
            <a:r>
              <a:rPr lang="en-US" altLang="zh-CN" sz="24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Domain</a:t>
            </a:r>
            <a:r>
              <a:rPr lang="zh-CN" altLang="en-US" sz="24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）是根据一个或多个属性的数据值唯一地标识每个实例。每个实体必须具有一个标识符或</a:t>
            </a:r>
            <a:r>
              <a:rPr lang="zh-CN" altLang="en-US" sz="2400" b="1" dirty="0" smtClean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endParaRPr lang="en-US" altLang="zh-CN" sz="2400" b="1" dirty="0" smtClean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260133" y="2447925"/>
            <a:ext cx="7350342" cy="4019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候选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(Candidate Key)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：是一组可以作为一个实体的主键的键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称为候选标识符。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(Primary Key)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：最常用来唯一地确定一个实体实例的候选键。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替代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(Alternate Key)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：没有被选中作为主键的任何候选键。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也称为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次键。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子集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Subsetting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Criteria)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：是一个属性其有限的取值范围把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的实体实例分成了有用的子集。也称为反向条目。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8850470" y="1799762"/>
            <a:ext cx="3055779" cy="48586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Student Number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主键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Social Security Number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替代键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Last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First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Middle Name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Street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Province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Country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Gender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Phone Number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Data of Birth</a:t>
            </a:r>
          </a:p>
        </p:txBody>
      </p:sp>
    </p:spTree>
    <p:extLst>
      <p:ext uri="{BB962C8B-B14F-4D97-AF65-F5344CB8AC3E}">
        <p14:creationId xmlns:p14="http://schemas.microsoft.com/office/powerpoint/2010/main" val="138353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14362D-CFD4-4362-A8C1-4EE5210F9EB2}"/>
              </a:ext>
            </a:extLst>
          </p:cNvPr>
          <p:cNvSpPr txBox="1">
            <a:spLocks noChangeArrowheads="1"/>
          </p:cNvSpPr>
          <p:nvPr/>
        </p:nvSpPr>
        <p:spPr>
          <a:xfrm>
            <a:off x="469683" y="0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r>
              <a:rPr lang="en-US" altLang="zh-CN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(Relationship)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469683" y="1282682"/>
            <a:ext cx="11922342" cy="898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670792" y="1073587"/>
            <a:ext cx="7350342" cy="1467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2000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</a:t>
            </a:r>
            <a:r>
              <a:rPr lang="en-US" altLang="zh-CN" sz="2000" dirty="0">
                <a:solidFill>
                  <a:srgbClr val="002FA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STUDENT</a:t>
            </a:r>
            <a:r>
              <a:rPr lang="zh-CN" altLang="en-US" sz="2000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rgbClr val="002FA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CURRICULUM</a:t>
            </a:r>
            <a:r>
              <a:rPr lang="zh-CN" altLang="en-US" sz="2000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之间的关系：</a:t>
            </a:r>
          </a:p>
          <a:p>
            <a:pPr>
              <a:lnSpc>
                <a:spcPct val="100000"/>
              </a:lnSpc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个学生可以选修一门或多门课程</a:t>
            </a:r>
          </a:p>
          <a:p>
            <a:pPr>
              <a:lnSpc>
                <a:spcPct val="100000"/>
              </a:lnSpc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门课程正被零个、一个或者多个学生学习</a:t>
            </a:r>
          </a:p>
        </p:txBody>
      </p:sp>
      <p:sp>
        <p:nvSpPr>
          <p:cNvPr id="11" name="object 9"/>
          <p:cNvSpPr/>
          <p:nvPr/>
        </p:nvSpPr>
        <p:spPr>
          <a:xfrm>
            <a:off x="1944852" y="2607745"/>
            <a:ext cx="8708135" cy="1095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76843D2-9693-474C-8D9D-C55FEDD936BD}"/>
              </a:ext>
            </a:extLst>
          </p:cNvPr>
          <p:cNvSpPr txBox="1">
            <a:spLocks/>
          </p:cNvSpPr>
          <p:nvPr/>
        </p:nvSpPr>
        <p:spPr>
          <a:xfrm>
            <a:off x="670792" y="4204632"/>
            <a:ext cx="10800274" cy="1467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2000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数据关系复杂度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(Cardinality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度数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(Degree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930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10242</TotalTime>
  <Words>1677</Words>
  <Application>Microsoft Office PowerPoint</Application>
  <PresentationFormat>宽屏</PresentationFormat>
  <Paragraphs>265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Microsoft JhengHei</vt:lpstr>
      <vt:lpstr>等线</vt:lpstr>
      <vt:lpstr>等线 Light</vt:lpstr>
      <vt:lpstr>华文仿宋</vt:lpstr>
      <vt:lpstr>宋体</vt:lpstr>
      <vt:lpstr>微软雅黑</vt:lpstr>
      <vt:lpstr>Arial</vt:lpstr>
      <vt:lpstr>Segoe UI</vt:lpstr>
      <vt:lpstr>Times New Roman</vt:lpstr>
      <vt:lpstr>Wingdings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陈 书悦</dc:creator>
  <cp:lastModifiedBy>Liu haiming</cp:lastModifiedBy>
  <cp:revision>1584</cp:revision>
  <dcterms:created xsi:type="dcterms:W3CDTF">2022-01-23T14:07:41Z</dcterms:created>
  <dcterms:modified xsi:type="dcterms:W3CDTF">2022-05-10T05:51:34Z</dcterms:modified>
</cp:coreProperties>
</file>